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24"/>
  </p:notesMasterIdLst>
  <p:sldIdLst>
    <p:sldId id="256" r:id="rId3"/>
    <p:sldId id="270" r:id="rId4"/>
    <p:sldId id="257" r:id="rId5"/>
    <p:sldId id="276" r:id="rId6"/>
    <p:sldId id="258" r:id="rId7"/>
    <p:sldId id="259" r:id="rId8"/>
    <p:sldId id="261" r:id="rId9"/>
    <p:sldId id="260" r:id="rId10"/>
    <p:sldId id="263" r:id="rId11"/>
    <p:sldId id="273" r:id="rId12"/>
    <p:sldId id="274" r:id="rId13"/>
    <p:sldId id="282" r:id="rId14"/>
    <p:sldId id="283" r:id="rId15"/>
    <p:sldId id="285" r:id="rId16"/>
    <p:sldId id="284" r:id="rId17"/>
    <p:sldId id="278" r:id="rId18"/>
    <p:sldId id="277" r:id="rId19"/>
    <p:sldId id="280" r:id="rId20"/>
    <p:sldId id="281" r:id="rId21"/>
    <p:sldId id="279" r:id="rId22"/>
    <p:sldId id="269"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A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753" autoAdjust="0"/>
    <p:restoredTop sz="94660"/>
  </p:normalViewPr>
  <p:slideViewPr>
    <p:cSldViewPr showGuides="1">
      <p:cViewPr varScale="1">
        <p:scale>
          <a:sx n="62" d="100"/>
          <a:sy n="62" d="100"/>
        </p:scale>
        <p:origin x="1660" y="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notesMaster" Target="notesMasters/notesMaster1.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558F3E-78C2-45A4-BA0D-C6CE9C9236F0}" type="datetimeFigureOut">
              <a:rPr lang="en-US" smtClean="0"/>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6BF1B06-A5AF-4728-BD21-EFDED335FE4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B8300BD-C8A7-4AE9-9957-773CBEB32987}"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A8131FAA-D362-4372-9596-910C105BC7D5}"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A4E5DBCC-115F-4689-9936-2102214A4AEA}"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327A8EEC-4A7D-4D09-815E-39A5E3FF6AEC}"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E08ADBAC-5395-4679-9B12-C5B9DA73BE71}" type="datetime1">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A95B78F5-E136-49CE-AA1E-3DBBD287F1C6}" type="datetime1">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F56CC4AE-9FED-44A5-A144-EB85FD9B4A11}" type="datetime1">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FD1A6900-64D2-429C-A3FB-EDF525532C24}" type="datetime1">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6FCB49-850A-4EC8-8AE1-DE2FF30ED05C}" type="datetime1">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BC58D16-5825-4E4A-8C45-D7164AE45D50}" type="datetime1">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D4A2F08-21CC-4583-BBCB-A3929C154798}" type="datetime1">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FC6CC8-42C1-4F60-B734-514768E4BEA6}" type="datetime1">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35EB13-60B4-4DB7-9EFD-2D12EB7E4BE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5.jpeg"/><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1"/>
          <a:srcRect b="13676"/>
          <a:stretch>
            <a:fillRect/>
          </a:stretch>
        </p:blipFill>
        <p:spPr bwMode="auto">
          <a:xfrm>
            <a:off x="0" y="1797685"/>
            <a:ext cx="9144000" cy="3536315"/>
          </a:xfrm>
          <a:prstGeom prst="rect">
            <a:avLst/>
          </a:prstGeom>
          <a:noFill/>
          <a:ln w="9525">
            <a:noFill/>
            <a:miter lim="800000"/>
            <a:headEnd/>
            <a:tailEnd/>
          </a:ln>
          <a:effectLst/>
        </p:spPr>
      </p:pic>
      <p:sp>
        <p:nvSpPr>
          <p:cNvPr id="2" name="Title 1"/>
          <p:cNvSpPr>
            <a:spLocks noGrp="1"/>
          </p:cNvSpPr>
          <p:nvPr>
            <p:ph type="ctrTitle"/>
          </p:nvPr>
        </p:nvSpPr>
        <p:spPr>
          <a:xfrm>
            <a:off x="838200" y="560387"/>
            <a:ext cx="7772400" cy="1470025"/>
          </a:xfrm>
        </p:spPr>
        <p:txBody>
          <a:bodyPr>
            <a:normAutofit/>
          </a:bodyPr>
          <a:lstStyle/>
          <a:p>
            <a:r>
              <a:rPr lang="en-US" sz="32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THE </a:t>
            </a:r>
            <a:r>
              <a:rPr lang="en-GB" altLang="en-US" sz="32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AUTOMATED</a:t>
            </a:r>
            <a:r>
              <a:rPr lang="en-US" sz="32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 FUEL </a:t>
            </a:r>
            <a:r>
              <a:rPr lang="en-GB" altLang="en-US" sz="32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 RETAIL OUTLETS</a:t>
            </a:r>
            <a:r>
              <a:rPr lang="en-US" sz="32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 PROJECT</a:t>
            </a:r>
            <a:endParaRPr lang="en-US" sz="32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
        <p:nvSpPr>
          <p:cNvPr id="9" name="Subtitle 8"/>
          <p:cNvSpPr>
            <a:spLocks noGrp="1"/>
          </p:cNvSpPr>
          <p:nvPr>
            <p:ph type="subTitle" idx="1"/>
          </p:nvPr>
        </p:nvSpPr>
        <p:spPr>
          <a:xfrm>
            <a:off x="2438400" y="5410200"/>
            <a:ext cx="4695825" cy="873125"/>
          </a:xfrm>
        </p:spPr>
        <p:txBody>
          <a:bodyPr>
            <a:normAutofit/>
          </a:bodyPr>
          <a:lstStyle/>
          <a:p>
            <a:r>
              <a:rPr lang="en-GB" altLang="en-US" sz="2400" b="1" dirty="0">
                <a:solidFill>
                  <a:schemeClr val="tx1"/>
                </a:solidFill>
                <a:latin typeface="Cambria" panose="02040503050406030204" pitchFamily="18" charset="0"/>
              </a:rPr>
              <a:t>The Future Of Fuel Retail Now</a:t>
            </a:r>
            <a:r>
              <a:rPr lang="en-US" sz="2400" b="1" dirty="0">
                <a:solidFill>
                  <a:schemeClr val="tx1"/>
                </a:solidFill>
                <a:latin typeface="Cambria" panose="02040503050406030204" pitchFamily="18" charset="0"/>
              </a:rPr>
              <a:t> </a:t>
            </a:r>
            <a:endParaRPr lang="en-US" sz="2400" b="1" dirty="0">
              <a:solidFill>
                <a:schemeClr val="tx1"/>
              </a:solidFill>
              <a:latin typeface="Cambria" panose="02040503050406030204" pitchFamily="18" charset="0"/>
            </a:endParaRPr>
          </a:p>
          <a:p>
            <a:endParaRPr lang="en-US" sz="2400" b="1" dirty="0">
              <a:latin typeface="Cambria" panose="020405030504060302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228666" y="228660"/>
            <a:ext cx="8694420" cy="521970"/>
          </a:xfrm>
          <a:prstGeom prst="rect">
            <a:avLst/>
          </a:prstGeom>
          <a:noFill/>
        </p:spPr>
        <p:txBody>
          <a:bodyPr wrap="none" rtlCol="0">
            <a:spAutoFit/>
          </a:bodyPr>
          <a:lstStyle/>
          <a:p>
            <a:r>
              <a:rPr lang="en-GB" altLang="en-US" sz="2800" dirty="0">
                <a:solidFill>
                  <a:schemeClr val="accent6">
                    <a:lumMod val="75000"/>
                  </a:schemeClr>
                </a:solidFill>
                <a:latin typeface="Elephant" panose="02020904090505020303" pitchFamily="18" charset="0"/>
              </a:rPr>
              <a:t>PROPOSED </a:t>
            </a:r>
            <a:r>
              <a:rPr lang="en-US" sz="2800" dirty="0">
                <a:solidFill>
                  <a:schemeClr val="accent6">
                    <a:lumMod val="75000"/>
                  </a:schemeClr>
                </a:solidFill>
                <a:latin typeface="Elephant" panose="02020904090505020303" pitchFamily="18" charset="0"/>
              </a:rPr>
              <a:t>STATION MODEL DESIGN</a:t>
            </a:r>
            <a:r>
              <a:rPr lang="en-GB" altLang="en-US" sz="2800" dirty="0">
                <a:solidFill>
                  <a:schemeClr val="accent6">
                    <a:lumMod val="75000"/>
                  </a:schemeClr>
                </a:solidFill>
                <a:latin typeface="Elephant" panose="02020904090505020303" pitchFamily="18" charset="0"/>
              </a:rPr>
              <a:t> 1A</a:t>
            </a:r>
            <a:endParaRPr lang="en-GB" altLang="en-US" sz="2800" dirty="0">
              <a:solidFill>
                <a:schemeClr val="accent6">
                  <a:lumMod val="75000"/>
                </a:schemeClr>
              </a:solidFill>
              <a:latin typeface="Elephant" panose="02020904090505020303" pitchFamily="18" charset="0"/>
            </a:endParaRPr>
          </a:p>
        </p:txBody>
      </p:sp>
      <p:sp>
        <p:nvSpPr>
          <p:cNvPr id="4" name="Slide Number Placeholder 3"/>
          <p:cNvSpPr>
            <a:spLocks noGrp="1"/>
          </p:cNvSpPr>
          <p:nvPr>
            <p:ph type="sldNum" sz="quarter" idx="12"/>
          </p:nvPr>
        </p:nvSpPr>
        <p:spPr/>
        <p:txBody>
          <a:bodyPr/>
          <a:lstStyle/>
          <a:p>
            <a:fld id="{D535EB13-60B4-4DB7-9EFD-2D12EB7E4BED}" type="slidenum">
              <a:rPr lang="en-US" smtClean="0"/>
            </a:fld>
            <a:endParaRPr lang="en-US"/>
          </a:p>
        </p:txBody>
      </p:sp>
      <p:pic>
        <p:nvPicPr>
          <p:cNvPr id="3" name="Picture 2"/>
          <p:cNvPicPr>
            <a:picLocks noChangeAspect="1"/>
          </p:cNvPicPr>
          <p:nvPr/>
        </p:nvPicPr>
        <p:blipFill>
          <a:blip r:embed="rId1"/>
          <a:stretch>
            <a:fillRect/>
          </a:stretch>
        </p:blipFill>
        <p:spPr>
          <a:xfrm>
            <a:off x="0" y="762000"/>
            <a:ext cx="9144000" cy="60833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D535EB13-60B4-4DB7-9EFD-2D12EB7E4BED}" type="slidenum">
              <a:rPr lang="en-US" smtClean="0"/>
            </a:fld>
            <a:endParaRPr lang="en-US"/>
          </a:p>
        </p:txBody>
      </p:sp>
      <p:pic>
        <p:nvPicPr>
          <p:cNvPr id="3" name="Picture 2"/>
          <p:cNvPicPr>
            <a:picLocks noChangeAspect="1"/>
          </p:cNvPicPr>
          <p:nvPr/>
        </p:nvPicPr>
        <p:blipFill>
          <a:blip r:embed="rId1"/>
          <a:stretch>
            <a:fillRect/>
          </a:stretch>
        </p:blipFill>
        <p:spPr>
          <a:xfrm>
            <a:off x="-6985" y="794385"/>
            <a:ext cx="9149715" cy="6080760"/>
          </a:xfrm>
          <a:prstGeom prst="rect">
            <a:avLst/>
          </a:prstGeom>
        </p:spPr>
      </p:pic>
      <p:sp>
        <p:nvSpPr>
          <p:cNvPr id="8" name="TextBox 7"/>
          <p:cNvSpPr txBox="1"/>
          <p:nvPr/>
        </p:nvSpPr>
        <p:spPr>
          <a:xfrm>
            <a:off x="228666" y="228660"/>
            <a:ext cx="8741410" cy="521970"/>
          </a:xfrm>
          <a:prstGeom prst="rect">
            <a:avLst/>
          </a:prstGeom>
          <a:noFill/>
        </p:spPr>
        <p:txBody>
          <a:bodyPr wrap="none" rtlCol="0">
            <a:spAutoFit/>
          </a:bodyPr>
          <a:p>
            <a:r>
              <a:rPr lang="en-GB" altLang="en-US" sz="2800" dirty="0">
                <a:solidFill>
                  <a:schemeClr val="accent6">
                    <a:lumMod val="75000"/>
                  </a:schemeClr>
                </a:solidFill>
                <a:latin typeface="Elephant" panose="02020904090505020303" pitchFamily="18" charset="0"/>
              </a:rPr>
              <a:t>PROPOSED </a:t>
            </a:r>
            <a:r>
              <a:rPr lang="en-US" sz="2800" dirty="0">
                <a:solidFill>
                  <a:schemeClr val="accent6">
                    <a:lumMod val="75000"/>
                  </a:schemeClr>
                </a:solidFill>
                <a:latin typeface="Elephant" panose="02020904090505020303" pitchFamily="18" charset="0"/>
              </a:rPr>
              <a:t>STATION MODEL DESIGN</a:t>
            </a:r>
            <a:r>
              <a:rPr lang="en-GB" altLang="en-US" sz="2800" dirty="0">
                <a:solidFill>
                  <a:schemeClr val="accent6">
                    <a:lumMod val="75000"/>
                  </a:schemeClr>
                </a:solidFill>
                <a:latin typeface="Elephant" panose="02020904090505020303" pitchFamily="18" charset="0"/>
              </a:rPr>
              <a:t> 1B</a:t>
            </a:r>
            <a:endParaRPr lang="en-GB" altLang="en-US" sz="2800" dirty="0">
              <a:solidFill>
                <a:schemeClr val="accent6">
                  <a:lumMod val="75000"/>
                </a:schemeClr>
              </a:solidFill>
              <a:latin typeface="Elephant" panose="02020904090505020303"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Number Placeholder 1"/>
          <p:cNvSpPr>
            <a:spLocks noGrp="1"/>
          </p:cNvSpPr>
          <p:nvPr>
            <p:ph type="sldNum" sz="quarter" idx="12"/>
          </p:nvPr>
        </p:nvSpPr>
        <p:spPr/>
        <p:txBody>
          <a:bodyPr/>
          <a:p>
            <a:fld id="{D535EB13-60B4-4DB7-9EFD-2D12EB7E4BED}" type="slidenum">
              <a:rPr lang="en-US" smtClean="0"/>
            </a:fld>
            <a:endParaRPr lang="en-US"/>
          </a:p>
        </p:txBody>
      </p:sp>
      <p:pic>
        <p:nvPicPr>
          <p:cNvPr id="3" name="Picture 2"/>
          <p:cNvPicPr>
            <a:picLocks noChangeAspect="1"/>
          </p:cNvPicPr>
          <p:nvPr/>
        </p:nvPicPr>
        <p:blipFill>
          <a:blip r:embed="rId1"/>
          <a:stretch>
            <a:fillRect/>
          </a:stretch>
        </p:blipFill>
        <p:spPr>
          <a:xfrm>
            <a:off x="0" y="762000"/>
            <a:ext cx="9159240" cy="6111875"/>
          </a:xfrm>
          <a:prstGeom prst="rect">
            <a:avLst/>
          </a:prstGeom>
        </p:spPr>
      </p:pic>
      <p:sp>
        <p:nvSpPr>
          <p:cNvPr id="8" name="TextBox 7"/>
          <p:cNvSpPr txBox="1"/>
          <p:nvPr/>
        </p:nvSpPr>
        <p:spPr>
          <a:xfrm>
            <a:off x="228666" y="228660"/>
            <a:ext cx="8710295" cy="521970"/>
          </a:xfrm>
          <a:prstGeom prst="rect">
            <a:avLst/>
          </a:prstGeom>
          <a:noFill/>
        </p:spPr>
        <p:txBody>
          <a:bodyPr wrap="none" rtlCol="0">
            <a:spAutoFit/>
          </a:bodyPr>
          <a:lstStyle/>
          <a:p>
            <a:r>
              <a:rPr lang="en-GB" altLang="en-US" sz="2800" dirty="0">
                <a:solidFill>
                  <a:schemeClr val="accent6">
                    <a:lumMod val="75000"/>
                  </a:schemeClr>
                </a:solidFill>
                <a:latin typeface="Elephant" panose="02020904090505020303" pitchFamily="18" charset="0"/>
              </a:rPr>
              <a:t>PROPOSED </a:t>
            </a:r>
            <a:r>
              <a:rPr lang="en-US" sz="2800" dirty="0">
                <a:solidFill>
                  <a:schemeClr val="accent6">
                    <a:lumMod val="75000"/>
                  </a:schemeClr>
                </a:solidFill>
                <a:latin typeface="Elephant" panose="02020904090505020303" pitchFamily="18" charset="0"/>
              </a:rPr>
              <a:t>STATION MODEL DESIGN</a:t>
            </a:r>
            <a:r>
              <a:rPr lang="en-GB" altLang="en-US" sz="2800" dirty="0">
                <a:solidFill>
                  <a:schemeClr val="accent6">
                    <a:lumMod val="75000"/>
                  </a:schemeClr>
                </a:solidFill>
                <a:latin typeface="Elephant" panose="02020904090505020303" pitchFamily="18" charset="0"/>
              </a:rPr>
              <a:t> 1C</a:t>
            </a:r>
            <a:endParaRPr lang="en-GB" altLang="en-US" sz="2800" dirty="0">
              <a:solidFill>
                <a:schemeClr val="accent6">
                  <a:lumMod val="75000"/>
                </a:schemeClr>
              </a:solidFill>
              <a:latin typeface="Elephant" panose="02020904090505020303"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Number Placeholder 1"/>
          <p:cNvSpPr>
            <a:spLocks noGrp="1"/>
          </p:cNvSpPr>
          <p:nvPr>
            <p:ph type="sldNum" sz="quarter" idx="12"/>
          </p:nvPr>
        </p:nvSpPr>
        <p:spPr/>
        <p:txBody>
          <a:bodyPr/>
          <a:p>
            <a:fld id="{D535EB13-60B4-4DB7-9EFD-2D12EB7E4BED}" type="slidenum">
              <a:rPr lang="en-US" smtClean="0"/>
            </a:fld>
            <a:endParaRPr lang="en-US"/>
          </a:p>
        </p:txBody>
      </p:sp>
      <p:pic>
        <p:nvPicPr>
          <p:cNvPr id="3" name="Picture 2"/>
          <p:cNvPicPr>
            <a:picLocks noChangeAspect="1"/>
          </p:cNvPicPr>
          <p:nvPr/>
        </p:nvPicPr>
        <p:blipFill>
          <a:blip r:embed="rId1"/>
          <a:stretch>
            <a:fillRect/>
          </a:stretch>
        </p:blipFill>
        <p:spPr>
          <a:xfrm>
            <a:off x="3810" y="748030"/>
            <a:ext cx="9157970" cy="6105525"/>
          </a:xfrm>
          <a:prstGeom prst="rect">
            <a:avLst/>
          </a:prstGeom>
        </p:spPr>
      </p:pic>
      <p:sp>
        <p:nvSpPr>
          <p:cNvPr id="8" name="TextBox 7"/>
          <p:cNvSpPr txBox="1"/>
          <p:nvPr/>
        </p:nvSpPr>
        <p:spPr>
          <a:xfrm>
            <a:off x="228666" y="228660"/>
            <a:ext cx="8766810" cy="521970"/>
          </a:xfrm>
          <a:prstGeom prst="rect">
            <a:avLst/>
          </a:prstGeom>
          <a:noFill/>
        </p:spPr>
        <p:txBody>
          <a:bodyPr wrap="none" rtlCol="0">
            <a:spAutoFit/>
          </a:bodyPr>
          <a:lstStyle/>
          <a:p>
            <a:r>
              <a:rPr lang="en-GB" altLang="en-US" sz="2800" dirty="0">
                <a:solidFill>
                  <a:schemeClr val="accent6">
                    <a:lumMod val="75000"/>
                  </a:schemeClr>
                </a:solidFill>
                <a:latin typeface="Elephant" panose="02020904090505020303" pitchFamily="18" charset="0"/>
              </a:rPr>
              <a:t>PROPOSED </a:t>
            </a:r>
            <a:r>
              <a:rPr lang="en-US" sz="2800" dirty="0">
                <a:solidFill>
                  <a:schemeClr val="accent6">
                    <a:lumMod val="75000"/>
                  </a:schemeClr>
                </a:solidFill>
                <a:latin typeface="Elephant" panose="02020904090505020303" pitchFamily="18" charset="0"/>
              </a:rPr>
              <a:t>STATION MODEL DESIGN</a:t>
            </a:r>
            <a:r>
              <a:rPr lang="en-GB" altLang="en-US" sz="2800" dirty="0">
                <a:solidFill>
                  <a:schemeClr val="accent6">
                    <a:lumMod val="75000"/>
                  </a:schemeClr>
                </a:solidFill>
                <a:latin typeface="Elephant" panose="02020904090505020303" pitchFamily="18" charset="0"/>
              </a:rPr>
              <a:t> 2A</a:t>
            </a:r>
            <a:endParaRPr lang="en-GB" altLang="en-US" sz="2800" dirty="0">
              <a:solidFill>
                <a:schemeClr val="accent6">
                  <a:lumMod val="75000"/>
                </a:schemeClr>
              </a:solidFill>
              <a:latin typeface="Elephant" panose="02020904090505020303"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Number Placeholder 1"/>
          <p:cNvSpPr>
            <a:spLocks noGrp="1"/>
          </p:cNvSpPr>
          <p:nvPr>
            <p:ph type="sldNum" sz="quarter" idx="12"/>
          </p:nvPr>
        </p:nvSpPr>
        <p:spPr/>
        <p:txBody>
          <a:bodyPr/>
          <a:p>
            <a:fld id="{D535EB13-60B4-4DB7-9EFD-2D12EB7E4BED}" type="slidenum">
              <a:rPr lang="en-US" smtClean="0"/>
            </a:fld>
            <a:endParaRPr lang="en-US"/>
          </a:p>
        </p:txBody>
      </p:sp>
      <p:pic>
        <p:nvPicPr>
          <p:cNvPr id="3" name="Picture 2"/>
          <p:cNvPicPr>
            <a:picLocks noChangeAspect="1"/>
          </p:cNvPicPr>
          <p:nvPr/>
        </p:nvPicPr>
        <p:blipFill>
          <a:blip r:embed="rId1"/>
          <a:srcRect t="5490" b="10630"/>
          <a:stretch>
            <a:fillRect/>
          </a:stretch>
        </p:blipFill>
        <p:spPr>
          <a:xfrm>
            <a:off x="635" y="774700"/>
            <a:ext cx="9143365" cy="6075680"/>
          </a:xfrm>
          <a:prstGeom prst="rect">
            <a:avLst/>
          </a:prstGeom>
        </p:spPr>
      </p:pic>
      <p:sp>
        <p:nvSpPr>
          <p:cNvPr id="8" name="TextBox 7"/>
          <p:cNvSpPr txBox="1"/>
          <p:nvPr/>
        </p:nvSpPr>
        <p:spPr>
          <a:xfrm>
            <a:off x="228666" y="228660"/>
            <a:ext cx="8813800" cy="521970"/>
          </a:xfrm>
          <a:prstGeom prst="rect">
            <a:avLst/>
          </a:prstGeom>
          <a:noFill/>
        </p:spPr>
        <p:txBody>
          <a:bodyPr wrap="none" rtlCol="0">
            <a:spAutoFit/>
          </a:bodyPr>
          <a:lstStyle/>
          <a:p>
            <a:r>
              <a:rPr lang="en-GB" altLang="en-US" sz="2800" dirty="0">
                <a:solidFill>
                  <a:schemeClr val="accent6">
                    <a:lumMod val="75000"/>
                  </a:schemeClr>
                </a:solidFill>
                <a:latin typeface="Elephant" panose="02020904090505020303" pitchFamily="18" charset="0"/>
              </a:rPr>
              <a:t>PROPOSED </a:t>
            </a:r>
            <a:r>
              <a:rPr lang="en-US" sz="2800" dirty="0">
                <a:solidFill>
                  <a:schemeClr val="accent6">
                    <a:lumMod val="75000"/>
                  </a:schemeClr>
                </a:solidFill>
                <a:latin typeface="Elephant" panose="02020904090505020303" pitchFamily="18" charset="0"/>
              </a:rPr>
              <a:t>STATION MODEL DESIGN</a:t>
            </a:r>
            <a:r>
              <a:rPr lang="en-GB" altLang="en-US" sz="2800" dirty="0">
                <a:solidFill>
                  <a:schemeClr val="accent6">
                    <a:lumMod val="75000"/>
                  </a:schemeClr>
                </a:solidFill>
                <a:latin typeface="Elephant" panose="02020904090505020303" pitchFamily="18" charset="0"/>
              </a:rPr>
              <a:t> 2B</a:t>
            </a:r>
            <a:endParaRPr lang="en-GB" altLang="en-US" sz="2800" dirty="0">
              <a:solidFill>
                <a:schemeClr val="accent6">
                  <a:lumMod val="75000"/>
                </a:schemeClr>
              </a:solidFill>
              <a:latin typeface="Elephant" panose="02020904090505020303"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Number Placeholder 1"/>
          <p:cNvSpPr>
            <a:spLocks noGrp="1"/>
          </p:cNvSpPr>
          <p:nvPr>
            <p:ph type="sldNum" sz="quarter" idx="12"/>
          </p:nvPr>
        </p:nvSpPr>
        <p:spPr/>
        <p:txBody>
          <a:bodyPr/>
          <a:p>
            <a:fld id="{D535EB13-60B4-4DB7-9EFD-2D12EB7E4BED}" type="slidenum">
              <a:rPr lang="en-US" smtClean="0"/>
            </a:fld>
            <a:endParaRPr lang="en-US"/>
          </a:p>
        </p:txBody>
      </p:sp>
      <p:pic>
        <p:nvPicPr>
          <p:cNvPr id="10" name="Picture 9" descr="40Footer+Office.PNG"/>
          <p:cNvPicPr>
            <a:picLocks noChangeAspect="1"/>
          </p:cNvPicPr>
          <p:nvPr/>
        </p:nvPicPr>
        <p:blipFill>
          <a:blip r:embed="rId1"/>
          <a:srcRect l="4167" t="8327" r="1667" b="5624"/>
          <a:stretch>
            <a:fillRect/>
          </a:stretch>
        </p:blipFill>
        <p:spPr>
          <a:xfrm>
            <a:off x="47625" y="3429000"/>
            <a:ext cx="8910955" cy="2444750"/>
          </a:xfrm>
          <a:prstGeom prst="rect">
            <a:avLst/>
          </a:prstGeom>
        </p:spPr>
      </p:pic>
      <p:sp>
        <p:nvSpPr>
          <p:cNvPr id="7" name="Rectangle 6"/>
          <p:cNvSpPr/>
          <p:nvPr/>
        </p:nvSpPr>
        <p:spPr>
          <a:xfrm>
            <a:off x="1676216" y="381000"/>
            <a:ext cx="6015355" cy="521970"/>
          </a:xfrm>
          <a:prstGeom prst="rect">
            <a:avLst/>
          </a:prstGeom>
        </p:spPr>
        <p:txBody>
          <a:bodyPr wrap="none">
            <a:spAutoFit/>
          </a:bodyPr>
          <a:p>
            <a:pPr fontAlgn="base"/>
            <a:r>
              <a:rPr lang="en-GB" alt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TANK FEATURES &amp;</a:t>
            </a:r>
            <a:r>
              <a:rPr 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 LAYOUT</a:t>
            </a:r>
            <a:endParaRPr 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
        <p:nvSpPr>
          <p:cNvPr id="8193" name="Rectangle 1"/>
          <p:cNvSpPr>
            <a:spLocks noChangeArrowheads="1"/>
          </p:cNvSpPr>
          <p:nvPr/>
        </p:nvSpPr>
        <p:spPr bwMode="auto">
          <a:xfrm>
            <a:off x="647700" y="1085215"/>
            <a:ext cx="6279515" cy="2045970"/>
          </a:xfrm>
          <a:prstGeom prst="rect">
            <a:avLst/>
          </a:prstGeom>
          <a:solidFill>
            <a:srgbClr val="FFFFFF"/>
          </a:solidFill>
          <a:ln w="9525">
            <a:noFill/>
            <a:miter lim="800000"/>
          </a:ln>
          <a:effectLst/>
        </p:spPr>
        <p:txBody>
          <a:bodyPr vert="horz" wrap="square" lIns="91440" tIns="45720" rIns="91440" bIns="45720" numCol="1" anchor="ctr" anchorCtr="0" compatLnSpc="1">
            <a:noAutofit/>
          </a:bodyPr>
          <a:p>
            <a:pPr marL="0" marR="0" lvl="0" indent="0" algn="just" defTabSz="914400" rtl="0" eaLnBrk="1" fontAlgn="base" latinLnBrk="0" hangingPunct="1">
              <a:lnSpc>
                <a:spcPct val="100000"/>
              </a:lnSpc>
              <a:spcBef>
                <a:spcPct val="0"/>
              </a:spcBef>
              <a:spcAft>
                <a:spcPct val="0"/>
              </a:spcAft>
              <a:buClrTx/>
              <a:buSzTx/>
              <a:buFontTx/>
              <a:buNone/>
            </a:pPr>
            <a:r>
              <a:rPr kumimoji="0" lang="en-US" sz="2400" b="1"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rPr>
              <a:t>SMC40-1TO</a:t>
            </a:r>
            <a:endParaRPr kumimoji="0" lang="en-US" sz="900" b="1"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charset="0"/>
              <a:buChar char="ü"/>
            </a:pPr>
            <a:r>
              <a:rPr kumimoji="0" lang="en-US" b="0"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rPr>
              <a:t>ISO 40 ft including CSC plate </a:t>
            </a:r>
            <a:endParaRPr kumimoji="0" lang="en-US" b="0"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charset="0"/>
              <a:buChar char="ü"/>
            </a:pPr>
            <a:r>
              <a:rPr kumimoji="0" lang="en-US" b="0"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rPr>
              <a:t>Double </a:t>
            </a:r>
            <a:r>
              <a:rPr kumimoji="0" lang="en-GB" altLang="en-US" b="0"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rPr>
              <a:t>Product Holding Tanks</a:t>
            </a:r>
            <a:endParaRPr kumimoji="0" lang="en-US" sz="9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charset="0"/>
              <a:buChar char="ü"/>
            </a:pPr>
            <a:r>
              <a:rPr lang="en-US" dirty="0" smtClean="0">
                <a:latin typeface="Cambria" panose="02040503050406030204" pitchFamily="18" charset="0"/>
                <a:ea typeface="Times New Roman" panose="02020603050405020304" pitchFamily="18" charset="0"/>
                <a:cs typeface="Helvetica"/>
              </a:rPr>
              <a:t>2</a:t>
            </a:r>
            <a:r>
              <a:rPr kumimoji="0" lang="en-US" b="0"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rPr>
              <a:t>0,000 liters capacity per</a:t>
            </a:r>
            <a:r>
              <a:rPr kumimoji="0" lang="en-US" b="0" i="0" u="none" strike="noStrike" cap="none" normalizeH="0" dirty="0" smtClean="0">
                <a:ln>
                  <a:noFill/>
                </a:ln>
                <a:solidFill>
                  <a:schemeClr val="tx1"/>
                </a:solidFill>
                <a:effectLst/>
                <a:latin typeface="Cambria" panose="02040503050406030204" pitchFamily="18" charset="0"/>
                <a:ea typeface="Times New Roman" panose="02020603050405020304" pitchFamily="18" charset="0"/>
                <a:cs typeface="Helvetica"/>
              </a:rPr>
              <a:t> tank</a:t>
            </a:r>
            <a:endParaRPr kumimoji="0" lang="en-US" sz="9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charset="0"/>
              <a:buChar char="ü"/>
            </a:pPr>
            <a:r>
              <a:rPr kumimoji="0" lang="en-US" b="0"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rPr>
              <a:t>Attached generator set + Exterior Panels (Optional)</a:t>
            </a:r>
            <a:endParaRPr kumimoji="0" lang="en-US" sz="9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charset="0"/>
              <a:buChar char="ü"/>
            </a:pPr>
            <a:r>
              <a:rPr kumimoji="0" lang="en-US" b="0"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rPr>
              <a:t>Double walled (6 mm inside layer + 4 mm outside layer) </a:t>
            </a:r>
            <a:endParaRPr kumimoji="0" lang="en-US" sz="9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charset="0"/>
              <a:buChar char="ü"/>
            </a:pPr>
            <a:r>
              <a:rPr kumimoji="0" lang="en-US" b="0"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rPr>
              <a:t>B.I.C - Certified by Bureau International des Containers.</a:t>
            </a:r>
            <a:endParaRPr kumimoji="0" lang="en-US" b="0" i="0" u="none" strike="noStrike" cap="none" normalizeH="0" baseline="0" dirty="0" smtClean="0">
              <a:ln>
                <a:noFill/>
              </a:ln>
              <a:solidFill>
                <a:schemeClr val="tx1"/>
              </a:solidFill>
              <a:effectLst/>
              <a:latin typeface="Cambria" panose="02040503050406030204" pitchFamily="18" charset="0"/>
              <a:ea typeface="Times New Roman" panose="02020603050405020304" pitchFamily="18" charset="0"/>
              <a:cs typeface="Helvetic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
          <p:cNvGrpSpPr/>
          <p:nvPr/>
        </p:nvGrpSpPr>
        <p:grpSpPr>
          <a:xfrm>
            <a:off x="762000" y="1371600"/>
            <a:ext cx="4191000" cy="1981200"/>
            <a:chOff x="339036" y="685800"/>
            <a:chExt cx="7461939" cy="2886075"/>
          </a:xfrm>
        </p:grpSpPr>
        <p:pic>
          <p:nvPicPr>
            <p:cNvPr id="3075" name="Picture 3"/>
            <p:cNvPicPr>
              <a:picLocks noChangeAspect="1" noChangeArrowheads="1"/>
            </p:cNvPicPr>
            <p:nvPr/>
          </p:nvPicPr>
          <p:blipFill>
            <a:blip r:embed="rId1"/>
            <a:srcRect/>
            <a:stretch>
              <a:fillRect/>
            </a:stretch>
          </p:blipFill>
          <p:spPr bwMode="auto">
            <a:xfrm>
              <a:off x="339036" y="1371600"/>
              <a:ext cx="4071040" cy="2200275"/>
            </a:xfrm>
            <a:prstGeom prst="rect">
              <a:avLst/>
            </a:prstGeom>
            <a:noFill/>
            <a:ln w="9525">
              <a:noFill/>
              <a:miter lim="800000"/>
              <a:headEnd/>
              <a:tailEnd/>
            </a:ln>
            <a:effectLst/>
          </p:spPr>
        </p:pic>
        <p:pic>
          <p:nvPicPr>
            <p:cNvPr id="3076" name="Picture 4"/>
            <p:cNvPicPr>
              <a:picLocks noChangeAspect="1" noChangeArrowheads="1"/>
            </p:cNvPicPr>
            <p:nvPr/>
          </p:nvPicPr>
          <p:blipFill>
            <a:blip r:embed="rId2"/>
            <a:srcRect/>
            <a:stretch>
              <a:fillRect/>
            </a:stretch>
          </p:blipFill>
          <p:spPr bwMode="auto">
            <a:xfrm>
              <a:off x="4242772" y="685800"/>
              <a:ext cx="3558203" cy="2143125"/>
            </a:xfrm>
            <a:prstGeom prst="rect">
              <a:avLst/>
            </a:prstGeom>
            <a:noFill/>
            <a:ln w="9525">
              <a:noFill/>
              <a:miter lim="800000"/>
              <a:headEnd/>
              <a:tailEnd/>
            </a:ln>
            <a:effectLst/>
          </p:spPr>
        </p:pic>
      </p:grpSp>
      <p:grpSp>
        <p:nvGrpSpPr>
          <p:cNvPr id="3" name="Group 8"/>
          <p:cNvGrpSpPr/>
          <p:nvPr/>
        </p:nvGrpSpPr>
        <p:grpSpPr>
          <a:xfrm>
            <a:off x="533400" y="3810000"/>
            <a:ext cx="4724400" cy="1905000"/>
            <a:chOff x="353074" y="3581400"/>
            <a:chExt cx="7800326" cy="2590800"/>
          </a:xfrm>
        </p:grpSpPr>
        <p:pic>
          <p:nvPicPr>
            <p:cNvPr id="3077" name="Picture 5"/>
            <p:cNvPicPr>
              <a:picLocks noChangeAspect="1" noChangeArrowheads="1"/>
            </p:cNvPicPr>
            <p:nvPr/>
          </p:nvPicPr>
          <p:blipFill>
            <a:blip r:embed="rId3"/>
            <a:srcRect/>
            <a:stretch>
              <a:fillRect/>
            </a:stretch>
          </p:blipFill>
          <p:spPr bwMode="auto">
            <a:xfrm>
              <a:off x="353074" y="4200525"/>
              <a:ext cx="4304652" cy="1971675"/>
            </a:xfrm>
            <a:prstGeom prst="rect">
              <a:avLst/>
            </a:prstGeom>
            <a:noFill/>
            <a:ln w="9525">
              <a:noFill/>
              <a:miter lim="800000"/>
              <a:headEnd/>
              <a:tailEnd/>
            </a:ln>
            <a:effectLst/>
          </p:spPr>
        </p:pic>
        <p:pic>
          <p:nvPicPr>
            <p:cNvPr id="3078" name="Picture 6"/>
            <p:cNvPicPr>
              <a:picLocks noChangeAspect="1" noChangeArrowheads="1"/>
            </p:cNvPicPr>
            <p:nvPr/>
          </p:nvPicPr>
          <p:blipFill>
            <a:blip r:embed="rId4"/>
            <a:srcRect l="8941" t="7143" r="8726" b="7143"/>
            <a:stretch>
              <a:fillRect/>
            </a:stretch>
          </p:blipFill>
          <p:spPr bwMode="auto">
            <a:xfrm>
              <a:off x="4495800" y="3581400"/>
              <a:ext cx="3657600" cy="1908313"/>
            </a:xfrm>
            <a:prstGeom prst="rect">
              <a:avLst/>
            </a:prstGeom>
            <a:noFill/>
            <a:ln w="9525">
              <a:noFill/>
              <a:miter lim="800000"/>
              <a:headEnd/>
              <a:tailEnd/>
            </a:ln>
            <a:effectLst/>
          </p:spPr>
        </p:pic>
      </p:grpSp>
      <p:sp>
        <p:nvSpPr>
          <p:cNvPr id="7" name="Rectangle 6"/>
          <p:cNvSpPr/>
          <p:nvPr/>
        </p:nvSpPr>
        <p:spPr>
          <a:xfrm>
            <a:off x="1752600" y="361521"/>
            <a:ext cx="6093784" cy="523220"/>
          </a:xfrm>
          <a:prstGeom prst="rect">
            <a:avLst/>
          </a:prstGeom>
        </p:spPr>
        <p:txBody>
          <a:bodyPr wrap="none">
            <a:spAutoFit/>
          </a:bodyPr>
          <a:lstStyle/>
          <a:p>
            <a:pPr fontAlgn="base"/>
            <a:r>
              <a:rPr 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STORAGE TANK  FEATURES</a:t>
            </a:r>
            <a:endParaRPr 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
        <p:nvSpPr>
          <p:cNvPr id="10" name="Rectangle 9"/>
          <p:cNvSpPr/>
          <p:nvPr/>
        </p:nvSpPr>
        <p:spPr>
          <a:xfrm>
            <a:off x="381000" y="3886200"/>
            <a:ext cx="2895600" cy="369332"/>
          </a:xfrm>
          <a:prstGeom prst="rect">
            <a:avLst/>
          </a:prstGeom>
        </p:spPr>
        <p:txBody>
          <a:bodyPr wrap="square">
            <a:spAutoFit/>
          </a:bodyPr>
          <a:lstStyle/>
          <a:p>
            <a:pPr algn="ctr" fontAlgn="base"/>
            <a:r>
              <a:rPr lang="en-US" b="1" dirty="0">
                <a:solidFill>
                  <a:srgbClr val="0070C0"/>
                </a:solidFill>
              </a:rPr>
              <a:t>Front Dispenser Design </a:t>
            </a:r>
            <a:endParaRPr lang="en-US" b="1" dirty="0">
              <a:solidFill>
                <a:srgbClr val="0070C0"/>
              </a:solidFill>
            </a:endParaRPr>
          </a:p>
        </p:txBody>
      </p:sp>
      <p:sp>
        <p:nvSpPr>
          <p:cNvPr id="11" name="Rectangle 10"/>
          <p:cNvSpPr/>
          <p:nvPr/>
        </p:nvSpPr>
        <p:spPr>
          <a:xfrm>
            <a:off x="381000" y="1459468"/>
            <a:ext cx="2895600" cy="369332"/>
          </a:xfrm>
          <a:prstGeom prst="rect">
            <a:avLst/>
          </a:prstGeom>
        </p:spPr>
        <p:txBody>
          <a:bodyPr wrap="square">
            <a:spAutoFit/>
          </a:bodyPr>
          <a:lstStyle/>
          <a:p>
            <a:pPr algn="ctr" fontAlgn="base"/>
            <a:r>
              <a:rPr lang="en-US" b="1" dirty="0">
                <a:solidFill>
                  <a:srgbClr val="0070C0"/>
                </a:solidFill>
              </a:rPr>
              <a:t>Side Dispenser Design</a:t>
            </a:r>
            <a:endParaRPr lang="en-US" b="1" dirty="0">
              <a:solidFill>
                <a:srgbClr val="0070C0"/>
              </a:solidFill>
            </a:endParaRPr>
          </a:p>
        </p:txBody>
      </p:sp>
      <p:pic>
        <p:nvPicPr>
          <p:cNvPr id="1026" name="Picture 2" descr="C:\Users\Efua Asiedu\Desktop\SEB\KARPOS LOGISTICS\Station Design Works\Capturedfc.JPG"/>
          <p:cNvPicPr>
            <a:picLocks noChangeAspect="1" noChangeArrowheads="1"/>
          </p:cNvPicPr>
          <p:nvPr/>
        </p:nvPicPr>
        <p:blipFill>
          <a:blip r:embed="rId5"/>
          <a:srcRect/>
          <a:stretch>
            <a:fillRect/>
          </a:stretch>
        </p:blipFill>
        <p:spPr bwMode="auto">
          <a:xfrm>
            <a:off x="5638800" y="1524000"/>
            <a:ext cx="3316044" cy="2057400"/>
          </a:xfrm>
          <a:prstGeom prst="rect">
            <a:avLst/>
          </a:prstGeom>
          <a:noFill/>
        </p:spPr>
      </p:pic>
      <p:pic>
        <p:nvPicPr>
          <p:cNvPr id="1028" name="Picture 4" descr="C:\Users\Efua Asiedu\Desktop\SEB\KARPOS LOGISTICS\Station Design Works\Capturexg.JPG"/>
          <p:cNvPicPr>
            <a:picLocks noChangeAspect="1" noChangeArrowheads="1"/>
          </p:cNvPicPr>
          <p:nvPr/>
        </p:nvPicPr>
        <p:blipFill>
          <a:blip r:embed="rId6"/>
          <a:srcRect/>
          <a:stretch>
            <a:fillRect/>
          </a:stretch>
        </p:blipFill>
        <p:spPr bwMode="auto">
          <a:xfrm>
            <a:off x="5638801" y="3505200"/>
            <a:ext cx="3316044" cy="2286000"/>
          </a:xfrm>
          <a:prstGeom prst="rect">
            <a:avLst/>
          </a:prstGeom>
          <a:noFill/>
        </p:spPr>
      </p:pic>
      <p:sp>
        <p:nvSpPr>
          <p:cNvPr id="13" name="Rectangle 12"/>
          <p:cNvSpPr/>
          <p:nvPr/>
        </p:nvSpPr>
        <p:spPr>
          <a:xfrm>
            <a:off x="5791200" y="1143000"/>
            <a:ext cx="2895600" cy="369332"/>
          </a:xfrm>
          <a:prstGeom prst="rect">
            <a:avLst/>
          </a:prstGeom>
        </p:spPr>
        <p:txBody>
          <a:bodyPr wrap="square">
            <a:spAutoFit/>
          </a:bodyPr>
          <a:lstStyle/>
          <a:p>
            <a:pPr algn="ctr" fontAlgn="base"/>
            <a:r>
              <a:rPr lang="en-US" b="1" dirty="0">
                <a:solidFill>
                  <a:srgbClr val="0070C0"/>
                </a:solidFill>
              </a:rPr>
              <a:t>Optimum Capacity</a:t>
            </a:r>
            <a:endParaRPr lang="en-US" b="1" dirty="0">
              <a:solidFill>
                <a:srgbClr val="0070C0"/>
              </a:solidFill>
            </a:endParaRPr>
          </a:p>
        </p:txBody>
      </p:sp>
      <p:sp>
        <p:nvSpPr>
          <p:cNvPr id="14" name="Slide Number Placeholder 13"/>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Picture3.png"/>
          <p:cNvPicPr>
            <a:picLocks noChangeAspect="1"/>
          </p:cNvPicPr>
          <p:nvPr/>
        </p:nvPicPr>
        <p:blipFill>
          <a:blip r:embed="rId1"/>
          <a:srcRect l="2920"/>
          <a:stretch>
            <a:fillRect/>
          </a:stretch>
        </p:blipFill>
        <p:spPr>
          <a:xfrm>
            <a:off x="152400" y="394335"/>
            <a:ext cx="8839200" cy="6496050"/>
          </a:xfrm>
          <a:prstGeom prst="rect">
            <a:avLst/>
          </a:prstGeom>
        </p:spPr>
      </p:pic>
      <p:sp>
        <p:nvSpPr>
          <p:cNvPr id="7" name="Rectangle 6"/>
          <p:cNvSpPr/>
          <p:nvPr/>
        </p:nvSpPr>
        <p:spPr>
          <a:xfrm>
            <a:off x="1701616" y="152400"/>
            <a:ext cx="6108700" cy="521970"/>
          </a:xfrm>
          <a:prstGeom prst="rect">
            <a:avLst/>
          </a:prstGeom>
        </p:spPr>
        <p:txBody>
          <a:bodyPr wrap="none">
            <a:spAutoFit/>
          </a:bodyPr>
          <a:lstStyle/>
          <a:p>
            <a:pPr fontAlgn="base"/>
            <a:r>
              <a:rPr lang="en-GB" alt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GENERAL </a:t>
            </a:r>
            <a:r>
              <a:rPr 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STATION LAYOUT</a:t>
            </a:r>
            <a:endParaRPr 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
        <p:nvSpPr>
          <p:cNvPr id="8" name="Slide Number Placeholder 7"/>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35EB13-60B4-4DB7-9EFD-2D12EB7E4BED}" type="slidenum">
              <a:rPr lang="en-US" smtClean="0"/>
            </a:fld>
            <a:endParaRPr lang="en-US"/>
          </a:p>
        </p:txBody>
      </p:sp>
      <p:sp>
        <p:nvSpPr>
          <p:cNvPr id="3" name="Rectangle 2"/>
          <p:cNvSpPr/>
          <p:nvPr/>
        </p:nvSpPr>
        <p:spPr>
          <a:xfrm>
            <a:off x="755017" y="238780"/>
            <a:ext cx="8000365" cy="521970"/>
          </a:xfrm>
          <a:prstGeom prst="rect">
            <a:avLst/>
          </a:prstGeom>
        </p:spPr>
        <p:txBody>
          <a:bodyPr wrap="none">
            <a:spAutoFit/>
          </a:bodyPr>
          <a:lstStyle/>
          <a:p>
            <a:pPr fontAlgn="base"/>
            <a:r>
              <a:rPr 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AUTOMATED DISPENSER</a:t>
            </a:r>
            <a:r>
              <a:rPr lang="en-GB" alt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 FEATURES</a:t>
            </a:r>
            <a:endParaRPr lang="en-GB" alt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pic>
        <p:nvPicPr>
          <p:cNvPr id="7" name="Picture 6" descr="A close-up of a gas pump&#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8254" y="1220415"/>
            <a:ext cx="4279171" cy="4799385"/>
          </a:xfrm>
          <a:prstGeom prst="rect">
            <a:avLst/>
          </a:prstGeom>
        </p:spPr>
      </p:pic>
      <p:sp>
        <p:nvSpPr>
          <p:cNvPr id="10" name="TextBox 9"/>
          <p:cNvSpPr txBox="1"/>
          <p:nvPr/>
        </p:nvSpPr>
        <p:spPr>
          <a:xfrm>
            <a:off x="4307424" y="1134576"/>
            <a:ext cx="4684175" cy="4892675"/>
          </a:xfrm>
          <a:prstGeom prst="rect">
            <a:avLst/>
          </a:prstGeom>
          <a:noFill/>
        </p:spPr>
        <p:txBody>
          <a:bodyPr wrap="square">
            <a:spAutoFit/>
          </a:bodyPr>
          <a:lstStyle/>
          <a:p>
            <a:pPr algn="just"/>
            <a:r>
              <a:rPr lang="en-GB" sz="2400" b="0" i="0" dirty="0">
                <a:solidFill>
                  <a:srgbClr val="212529"/>
                </a:solidFill>
                <a:effectLst/>
                <a:latin typeface="Cambria" panose="02040503050406030204" pitchFamily="18" charset="0"/>
                <a:cs typeface="Cambria" panose="02040503050406030204" pitchFamily="18" charset="0"/>
              </a:rPr>
              <a:t>The 6 &amp; 7 Series is a premium segment fuel pump developed for high-volume stations. It stands out with its filling speed of up to 130 </a:t>
            </a:r>
            <a:r>
              <a:rPr lang="en-GB" sz="2400" b="0" i="0" dirty="0" err="1">
                <a:solidFill>
                  <a:srgbClr val="212529"/>
                </a:solidFill>
                <a:effectLst/>
                <a:latin typeface="Cambria" panose="02040503050406030204" pitchFamily="18" charset="0"/>
                <a:cs typeface="Cambria" panose="02040503050406030204" pitchFamily="18" charset="0"/>
              </a:rPr>
              <a:t>liters</a:t>
            </a:r>
            <a:r>
              <a:rPr lang="en-GB" sz="2400" b="0" i="0" dirty="0">
                <a:solidFill>
                  <a:srgbClr val="212529"/>
                </a:solidFill>
                <a:effectLst/>
                <a:latin typeface="Cambria" panose="02040503050406030204" pitchFamily="18" charset="0"/>
                <a:cs typeface="Cambria" panose="02040503050406030204" pitchFamily="18" charset="0"/>
              </a:rPr>
              <a:t> per minute and multiple payment system integration.</a:t>
            </a:r>
            <a:endParaRPr lang="en-GB" sz="2400" b="0" i="0" dirty="0">
              <a:solidFill>
                <a:srgbClr val="212529"/>
              </a:solidFill>
              <a:effectLst/>
              <a:latin typeface="Cambria" panose="02040503050406030204" pitchFamily="18" charset="0"/>
              <a:cs typeface="Cambria" panose="02040503050406030204" pitchFamily="18" charset="0"/>
            </a:endParaRPr>
          </a:p>
          <a:p>
            <a:pPr algn="l"/>
            <a:r>
              <a:rPr lang="en-GB" sz="2400" b="1" i="0" dirty="0">
                <a:solidFill>
                  <a:srgbClr val="212529"/>
                </a:solidFill>
                <a:effectLst/>
                <a:latin typeface="Cambria" panose="02040503050406030204" pitchFamily="18" charset="0"/>
                <a:cs typeface="Cambria" panose="02040503050406030204" pitchFamily="18" charset="0"/>
              </a:rPr>
              <a:t>Spot</a:t>
            </a:r>
            <a:endParaRPr lang="en-GB" sz="2400" b="1" i="0" dirty="0">
              <a:solidFill>
                <a:srgbClr val="212529"/>
              </a:solidFill>
              <a:effectLst/>
              <a:latin typeface="Cambria" panose="02040503050406030204" pitchFamily="18" charset="0"/>
              <a:cs typeface="Cambria" panose="02040503050406030204" pitchFamily="18" charset="0"/>
            </a:endParaRPr>
          </a:p>
          <a:p>
            <a:pPr algn="l"/>
            <a:r>
              <a:rPr lang="en-GB" sz="2400" b="0" i="0" dirty="0">
                <a:solidFill>
                  <a:srgbClr val="212529"/>
                </a:solidFill>
                <a:effectLst/>
                <a:latin typeface="Cambria" panose="02040503050406030204" pitchFamily="18" charset="0"/>
                <a:cs typeface="Cambria" panose="02040503050406030204" pitchFamily="18" charset="0"/>
              </a:rPr>
              <a:t>4 spotlights that make the columns stand out.</a:t>
            </a:r>
            <a:endParaRPr lang="en-GB" sz="2400" b="0" i="0" dirty="0">
              <a:solidFill>
                <a:srgbClr val="212529"/>
              </a:solidFill>
              <a:effectLst/>
              <a:latin typeface="Cambria" panose="02040503050406030204" pitchFamily="18" charset="0"/>
              <a:cs typeface="Cambria" panose="02040503050406030204" pitchFamily="18" charset="0"/>
            </a:endParaRPr>
          </a:p>
          <a:p>
            <a:pPr algn="l"/>
            <a:r>
              <a:rPr lang="en-GB" sz="2400" b="1" i="0" dirty="0">
                <a:solidFill>
                  <a:srgbClr val="212529"/>
                </a:solidFill>
                <a:effectLst/>
                <a:latin typeface="Cambria" panose="02040503050406030204" pitchFamily="18" charset="0"/>
                <a:cs typeface="Cambria" panose="02040503050406030204" pitchFamily="18" charset="0"/>
              </a:rPr>
              <a:t>3D </a:t>
            </a:r>
            <a:r>
              <a:rPr lang="en-GB" sz="2400" b="1" i="0" dirty="0" err="1">
                <a:solidFill>
                  <a:srgbClr val="212529"/>
                </a:solidFill>
                <a:effectLst/>
                <a:latin typeface="Cambria" panose="02040503050406030204" pitchFamily="18" charset="0"/>
                <a:cs typeface="Cambria" panose="02040503050406030204" pitchFamily="18" charset="0"/>
              </a:rPr>
              <a:t>Kolon</a:t>
            </a:r>
            <a:endParaRPr lang="en-GB" sz="2400" b="1" i="0" dirty="0">
              <a:solidFill>
                <a:srgbClr val="212529"/>
              </a:solidFill>
              <a:effectLst/>
              <a:latin typeface="Cambria" panose="02040503050406030204" pitchFamily="18" charset="0"/>
              <a:cs typeface="Cambria" panose="02040503050406030204" pitchFamily="18" charset="0"/>
            </a:endParaRPr>
          </a:p>
          <a:p>
            <a:pPr algn="l"/>
            <a:r>
              <a:rPr lang="en-GB" sz="2400" b="0" i="0" dirty="0">
                <a:solidFill>
                  <a:srgbClr val="212529"/>
                </a:solidFill>
                <a:effectLst/>
                <a:latin typeface="Cambria" panose="02040503050406030204" pitchFamily="18" charset="0"/>
                <a:cs typeface="Cambria" panose="02040503050406030204" pitchFamily="18" charset="0"/>
              </a:rPr>
              <a:t>3D designed columns. Completely unique and aesthetic.</a:t>
            </a:r>
            <a:endParaRPr lang="en-GB" sz="2400" b="0" i="0" dirty="0">
              <a:solidFill>
                <a:srgbClr val="212529"/>
              </a:solidFill>
              <a:effectLst/>
              <a:latin typeface="Cambria" panose="02040503050406030204" pitchFamily="18" charset="0"/>
              <a:cs typeface="Cambria" panose="02040503050406030204" pitchFamily="18" charset="0"/>
            </a:endParaRPr>
          </a:p>
          <a:p>
            <a:pPr algn="just"/>
            <a:endParaRPr lang="en-GB" sz="2400" dirty="0">
              <a:latin typeface="Cambria" panose="02040503050406030204" pitchFamily="18" charset="0"/>
              <a:cs typeface="Cambria" panose="020405030504060302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35EB13-60B4-4DB7-9EFD-2D12EB7E4BED}" type="slidenum">
              <a:rPr lang="en-US" smtClean="0"/>
            </a:fld>
            <a:endParaRPr lang="en-US"/>
          </a:p>
        </p:txBody>
      </p:sp>
      <p:pic>
        <p:nvPicPr>
          <p:cNvPr id="3" name="Picture 2" descr="A white gas pump with nozzles&#10;&#10;Description automatically generated"/>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572000" y="1055194"/>
            <a:ext cx="4572595" cy="5823354"/>
          </a:xfrm>
          <a:prstGeom prst="rect">
            <a:avLst/>
          </a:prstGeom>
        </p:spPr>
      </p:pic>
      <p:sp>
        <p:nvSpPr>
          <p:cNvPr id="7" name="TextBox 6"/>
          <p:cNvSpPr txBox="1"/>
          <p:nvPr/>
        </p:nvSpPr>
        <p:spPr>
          <a:xfrm>
            <a:off x="381000" y="1055194"/>
            <a:ext cx="4622405" cy="5631180"/>
          </a:xfrm>
          <a:prstGeom prst="rect">
            <a:avLst/>
          </a:prstGeom>
          <a:noFill/>
        </p:spPr>
        <p:txBody>
          <a:bodyPr wrap="square">
            <a:spAutoFit/>
          </a:bodyPr>
          <a:lstStyle/>
          <a:p>
            <a:pPr algn="just"/>
            <a:r>
              <a:rPr lang="en-GB" sz="2400" b="1" i="0" dirty="0">
                <a:solidFill>
                  <a:srgbClr val="212529"/>
                </a:solidFill>
                <a:effectLst/>
                <a:latin typeface="Cambria" panose="02040503050406030204" pitchFamily="18" charset="0"/>
                <a:cs typeface="Cambria" panose="02040503050406030204" pitchFamily="18" charset="0"/>
              </a:rPr>
              <a:t>Monitor &amp; Keypad</a:t>
            </a:r>
            <a:endParaRPr lang="en-GB" sz="2400" b="1" i="0" dirty="0">
              <a:solidFill>
                <a:srgbClr val="212529"/>
              </a:solidFill>
              <a:effectLst/>
              <a:latin typeface="Cambria" panose="02040503050406030204" pitchFamily="18" charset="0"/>
              <a:cs typeface="Cambria" panose="02040503050406030204" pitchFamily="18" charset="0"/>
            </a:endParaRPr>
          </a:p>
          <a:p>
            <a:pPr algn="just"/>
            <a:r>
              <a:rPr lang="en-GB" sz="2400" b="0" i="0" dirty="0">
                <a:solidFill>
                  <a:srgbClr val="212529"/>
                </a:solidFill>
                <a:effectLst/>
                <a:latin typeface="Cambria" panose="02040503050406030204" pitchFamily="18" charset="0"/>
                <a:cs typeface="Cambria" panose="02040503050406030204" pitchFamily="18" charset="0"/>
              </a:rPr>
              <a:t>19” LCD that can be used interactively. Full compatibility with the new multimedia world. ATM type keypad. Embedded design and clear display</a:t>
            </a:r>
            <a:endParaRPr lang="en-GB" sz="2400" b="0" i="0" dirty="0">
              <a:solidFill>
                <a:srgbClr val="212529"/>
              </a:solidFill>
              <a:effectLst/>
              <a:latin typeface="Cambria" panose="02040503050406030204" pitchFamily="18" charset="0"/>
              <a:cs typeface="Cambria" panose="02040503050406030204" pitchFamily="18" charset="0"/>
            </a:endParaRPr>
          </a:p>
          <a:p>
            <a:pPr algn="just"/>
            <a:endParaRPr lang="en-GB" sz="2400" b="0" i="0" dirty="0">
              <a:solidFill>
                <a:srgbClr val="212529"/>
              </a:solidFill>
              <a:effectLst/>
              <a:latin typeface="Cambria" panose="02040503050406030204" pitchFamily="18" charset="0"/>
              <a:cs typeface="Cambria" panose="02040503050406030204" pitchFamily="18" charset="0"/>
            </a:endParaRPr>
          </a:p>
          <a:p>
            <a:pPr algn="just"/>
            <a:r>
              <a:rPr lang="en-GB" sz="2400" b="1" i="0" dirty="0">
                <a:solidFill>
                  <a:srgbClr val="212529"/>
                </a:solidFill>
                <a:effectLst/>
                <a:latin typeface="Cambria" panose="02040503050406030204" pitchFamily="18" charset="0"/>
                <a:cs typeface="Cambria" panose="02040503050406030204" pitchFamily="18" charset="0"/>
              </a:rPr>
              <a:t>POS Integration</a:t>
            </a:r>
            <a:endParaRPr lang="en-GB" sz="2400" b="1" i="0" dirty="0">
              <a:solidFill>
                <a:srgbClr val="212529"/>
              </a:solidFill>
              <a:effectLst/>
              <a:latin typeface="Cambria" panose="02040503050406030204" pitchFamily="18" charset="0"/>
              <a:cs typeface="Cambria" panose="02040503050406030204" pitchFamily="18" charset="0"/>
            </a:endParaRPr>
          </a:p>
          <a:p>
            <a:pPr indent="0" algn="just">
              <a:buFont typeface="Arial" panose="020B0604020202020204" pitchFamily="34" charset="0"/>
              <a:buNone/>
            </a:pPr>
            <a:r>
              <a:rPr lang="en-GB" sz="2400" b="0" i="0" dirty="0">
                <a:solidFill>
                  <a:srgbClr val="212529"/>
                </a:solidFill>
                <a:effectLst/>
                <a:latin typeface="Cambria" panose="02040503050406030204" pitchFamily="18" charset="0"/>
                <a:cs typeface="Cambria" panose="02040503050406030204" pitchFamily="18" charset="0"/>
              </a:rPr>
              <a:t>Credit card, Fuel card, Mobile Money usage option Fast data flow with RFID technology. Direct internet connection Unit price and data display in Deepened front panel with New meter technology for Perfect visibility.</a:t>
            </a:r>
            <a:endParaRPr lang="en-GB" sz="2400" b="0" i="0" dirty="0">
              <a:solidFill>
                <a:srgbClr val="212529"/>
              </a:solidFill>
              <a:effectLst/>
              <a:latin typeface="Cambria" panose="02040503050406030204" pitchFamily="18" charset="0"/>
              <a:cs typeface="Cambria" panose="02040503050406030204" pitchFamily="18" charset="0"/>
            </a:endParaRPr>
          </a:p>
        </p:txBody>
      </p:sp>
      <p:sp>
        <p:nvSpPr>
          <p:cNvPr id="5" name="Rectangle 2"/>
          <p:cNvSpPr/>
          <p:nvPr/>
        </p:nvSpPr>
        <p:spPr>
          <a:xfrm>
            <a:off x="755017" y="238780"/>
            <a:ext cx="8000365" cy="521970"/>
          </a:xfrm>
          <a:prstGeom prst="rect">
            <a:avLst/>
          </a:prstGeom>
        </p:spPr>
        <p:txBody>
          <a:bodyPr wrap="none">
            <a:spAutoFit/>
          </a:bodyPr>
          <a:p>
            <a:pPr fontAlgn="base"/>
            <a:r>
              <a:rPr 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AUTOMATED DISPENSER</a:t>
            </a:r>
            <a:r>
              <a:rPr lang="en-GB" alt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 FEATURES</a:t>
            </a:r>
            <a:endParaRPr lang="en-GB" altLang="en-US" sz="28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a:xfrm>
            <a:off x="457200" y="76200"/>
            <a:ext cx="8229600" cy="1143000"/>
          </a:xfrm>
          <a:prstGeom prst="rect">
            <a:avLst/>
          </a:prstGeom>
        </p:spPr>
        <p:txBody>
          <a:bodyP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none" spc="0" normalizeH="0" baseline="0" noProof="0" dirty="0">
                <a:ln>
                  <a:noFill/>
                </a:ln>
                <a:solidFill>
                  <a:schemeClr val="accent6">
                    <a:lumMod val="75000"/>
                  </a:schemeClr>
                </a:solidFill>
                <a:effectLst>
                  <a:outerShdw blurRad="38100" dist="38100" dir="2700000" algn="tl">
                    <a:srgbClr val="000000">
                      <a:alpha val="43137"/>
                    </a:srgbClr>
                  </a:outerShdw>
                </a:effectLst>
                <a:uLnTx/>
                <a:uFillTx/>
                <a:latin typeface="Elephant" panose="02020904090505020303" pitchFamily="18" charset="0"/>
                <a:ea typeface="+mj-ea"/>
                <a:cs typeface="+mj-cs"/>
              </a:rPr>
              <a:t>CONFIDENTIALITY</a:t>
            </a:r>
            <a:endParaRPr kumimoji="0" lang="en-US" sz="3600" b="1" i="0" u="none" strike="noStrike" kern="1200" cap="none" spc="0" normalizeH="0" baseline="0" noProof="0" dirty="0">
              <a:ln>
                <a:noFill/>
              </a:ln>
              <a:solidFill>
                <a:schemeClr val="accent6">
                  <a:lumMod val="75000"/>
                </a:schemeClr>
              </a:solidFill>
              <a:effectLst>
                <a:outerShdw blurRad="38100" dist="38100" dir="2700000" algn="tl">
                  <a:srgbClr val="000000">
                    <a:alpha val="43137"/>
                  </a:srgbClr>
                </a:outerShdw>
              </a:effectLst>
              <a:uLnTx/>
              <a:uFillTx/>
              <a:latin typeface="Elephant" panose="02020904090505020303" pitchFamily="18" charset="0"/>
              <a:ea typeface="+mj-ea"/>
              <a:cs typeface="+mj-cs"/>
            </a:endParaRPr>
          </a:p>
        </p:txBody>
      </p:sp>
      <p:sp>
        <p:nvSpPr>
          <p:cNvPr id="5" name="Content Placeholder 2"/>
          <p:cNvSpPr txBox="1"/>
          <p:nvPr/>
        </p:nvSpPr>
        <p:spPr>
          <a:xfrm>
            <a:off x="304800" y="762000"/>
            <a:ext cx="8610600" cy="5521960"/>
          </a:xfrm>
          <a:prstGeom prst="rect">
            <a:avLst/>
          </a:prstGeom>
        </p:spPr>
        <p:txBody>
          <a:bodyPr>
            <a:noAutofit/>
          </a:bodyPr>
          <a:lstStyle/>
          <a:p>
            <a:pPr algn="just"/>
            <a:r>
              <a:rPr lang="en-US" sz="2200" dirty="0">
                <a:latin typeface="Cambria" panose="02040503050406030204" pitchFamily="18" charset="0"/>
              </a:rPr>
              <a:t>This proposal has been presented to you on a confidential basis for your information and consideration ONLY. </a:t>
            </a:r>
            <a:endParaRPr lang="en-US" sz="2200" dirty="0">
              <a:latin typeface="Cambria" panose="02040503050406030204" pitchFamily="18" charset="0"/>
            </a:endParaRPr>
          </a:p>
          <a:p>
            <a:pPr algn="just"/>
            <a:r>
              <a:rPr lang="en-US" sz="2200" dirty="0">
                <a:latin typeface="Cambria" panose="02040503050406030204" pitchFamily="18" charset="0"/>
              </a:rPr>
              <a:t>By reading it, you agree not to disseminate it to any other person or entity in any manner and not to use the information for any purpose other than considering opportunities for a cooperative business relationship with </a:t>
            </a:r>
            <a:r>
              <a:rPr lang="en-US" sz="2200" b="1" dirty="0">
                <a:latin typeface="Cambria" panose="02040503050406030204" pitchFamily="18" charset="0"/>
              </a:rPr>
              <a:t>KARPOS LOGISTICS LTD</a:t>
            </a:r>
            <a:r>
              <a:rPr lang="en-US" sz="2200" dirty="0">
                <a:latin typeface="Cambria" panose="02040503050406030204" pitchFamily="18" charset="0"/>
              </a:rPr>
              <a:t>.</a:t>
            </a:r>
            <a:endParaRPr lang="en-US" sz="2200" dirty="0">
              <a:latin typeface="Cambria" panose="02040503050406030204" pitchFamily="18" charset="0"/>
            </a:endParaRPr>
          </a:p>
          <a:p>
            <a:pPr algn="just"/>
            <a:r>
              <a:rPr lang="en-US" sz="2200" dirty="0">
                <a:latin typeface="Cambria" panose="02040503050406030204" pitchFamily="18" charset="0"/>
              </a:rPr>
              <a:t>This proposal and its contents is the property of </a:t>
            </a:r>
            <a:r>
              <a:rPr lang="en-US" sz="2200" b="1" dirty="0">
                <a:latin typeface="Cambria" panose="02040503050406030204" pitchFamily="18" charset="0"/>
              </a:rPr>
              <a:t>KARPOS LOGISTICS LTD</a:t>
            </a:r>
            <a:r>
              <a:rPr lang="en-US" sz="2200" dirty="0">
                <a:latin typeface="Cambria" panose="02040503050406030204" pitchFamily="18" charset="0"/>
              </a:rPr>
              <a:t> . No part of this document, including all original concepts and ideas contained herein, may be reproduced or transmitted in any form, or by any means, electronic or mechanical, for any purpose without the express written permission of </a:t>
            </a:r>
            <a:r>
              <a:rPr lang="en-US" sz="2200" b="1" dirty="0">
                <a:latin typeface="Cambria" panose="02040503050406030204" pitchFamily="18" charset="0"/>
              </a:rPr>
              <a:t> KARPOS LOGISTICS LTD</a:t>
            </a:r>
            <a:r>
              <a:rPr lang="en-US" sz="2200" dirty="0">
                <a:latin typeface="Cambria" panose="02040503050406030204" pitchFamily="18" charset="0"/>
              </a:rPr>
              <a:t>.</a:t>
            </a:r>
            <a:endParaRPr lang="en-US" sz="2200" dirty="0">
              <a:latin typeface="Cambria" panose="02040503050406030204" pitchFamily="18" charset="0"/>
            </a:endParaRPr>
          </a:p>
          <a:p>
            <a:pPr algn="just"/>
            <a:r>
              <a:rPr lang="en-US" sz="2200" dirty="0">
                <a:latin typeface="Cambria" panose="02040503050406030204" pitchFamily="18" charset="0"/>
              </a:rPr>
              <a:t>If you wish to use any of the original concepts and ideas provided by </a:t>
            </a:r>
            <a:r>
              <a:rPr lang="en-US" sz="2200" b="1" dirty="0">
                <a:latin typeface="Cambria" panose="02040503050406030204" pitchFamily="18" charset="0"/>
              </a:rPr>
              <a:t> KARPOS LOGISTICS LTD </a:t>
            </a:r>
            <a:r>
              <a:rPr lang="en-US" sz="2200" dirty="0">
                <a:latin typeface="Cambria" panose="02040503050406030204" pitchFamily="18" charset="0"/>
              </a:rPr>
              <a:t>herein, you will first offer to engage </a:t>
            </a:r>
            <a:r>
              <a:rPr lang="en-US" sz="2200" b="1" dirty="0">
                <a:latin typeface="Cambria" panose="02040503050406030204" pitchFamily="18" charset="0"/>
              </a:rPr>
              <a:t> KARPOS LOGISTICS LTD </a:t>
            </a:r>
            <a:r>
              <a:rPr lang="en-US" sz="2200" dirty="0">
                <a:latin typeface="Cambria" panose="02040503050406030204" pitchFamily="18" charset="0"/>
              </a:rPr>
              <a:t> to execute the applicable proposal on commercially reasonable terms before offering the project to any other third party.</a:t>
            </a:r>
            <a:endParaRPr lang="en-US" sz="2200" dirty="0">
              <a:latin typeface="Cambria" panose="02040503050406030204" pitchFamily="18" charset="0"/>
            </a:endParaRPr>
          </a:p>
        </p:txBody>
      </p:sp>
      <p:sp>
        <p:nvSpPr>
          <p:cNvPr id="9" name="Slide Number Placeholder 8"/>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18059" y="228600"/>
            <a:ext cx="3507883" cy="523220"/>
          </a:xfrm>
          <a:prstGeom prst="rect">
            <a:avLst/>
          </a:prstGeom>
          <a:noFill/>
        </p:spPr>
        <p:txBody>
          <a:bodyPr wrap="none" rtlCol="0">
            <a:spAutoFit/>
          </a:bodyPr>
          <a:lstStyle/>
          <a:p>
            <a:r>
              <a:rPr lang="en-US" sz="2800" dirty="0">
                <a:solidFill>
                  <a:schemeClr val="accent6">
                    <a:lumMod val="75000"/>
                  </a:schemeClr>
                </a:solidFill>
                <a:latin typeface="Elephant" panose="02020904090505020303" pitchFamily="18" charset="0"/>
              </a:rPr>
              <a:t>COST ANALYSIS</a:t>
            </a:r>
            <a:endParaRPr lang="en-US" sz="2800" dirty="0">
              <a:solidFill>
                <a:schemeClr val="accent6">
                  <a:lumMod val="75000"/>
                </a:schemeClr>
              </a:solidFill>
              <a:latin typeface="Elephant" panose="02020904090505020303" pitchFamily="18" charset="0"/>
            </a:endParaRPr>
          </a:p>
        </p:txBody>
      </p:sp>
      <p:graphicFrame>
        <p:nvGraphicFramePr>
          <p:cNvPr id="4" name="Table 3"/>
          <p:cNvGraphicFramePr>
            <a:graphicFrameLocks noGrp="1"/>
          </p:cNvGraphicFramePr>
          <p:nvPr/>
        </p:nvGraphicFramePr>
        <p:xfrm>
          <a:off x="457200" y="762001"/>
          <a:ext cx="8382000" cy="5144598"/>
        </p:xfrm>
        <a:graphic>
          <a:graphicData uri="http://schemas.openxmlformats.org/drawingml/2006/table">
            <a:tbl>
              <a:tblPr firstRow="1" bandRow="1">
                <a:tableStyleId>{BC89EF96-8CEA-46FF-86C4-4CE0E7609802}</a:tableStyleId>
              </a:tblPr>
              <a:tblGrid>
                <a:gridCol w="4110404"/>
                <a:gridCol w="4271596"/>
              </a:tblGrid>
              <a:tr h="400090">
                <a:tc>
                  <a:txBody>
                    <a:bodyPr/>
                    <a:lstStyle/>
                    <a:p>
                      <a:pPr algn="ctr"/>
                      <a:r>
                        <a:rPr lang="en-US" sz="2400" dirty="0">
                          <a:solidFill>
                            <a:schemeClr val="bg1"/>
                          </a:solidFill>
                          <a:latin typeface="Cambria" panose="02040503050406030204" pitchFamily="18" charset="0"/>
                          <a:cs typeface="Cambria" panose="02040503050406030204" pitchFamily="18" charset="0"/>
                        </a:rPr>
                        <a:t>CONVENTIONAL FUEL STATION</a:t>
                      </a:r>
                      <a:endParaRPr lang="en-US" sz="2400" dirty="0">
                        <a:solidFill>
                          <a:schemeClr val="bg1"/>
                        </a:solidFill>
                        <a:latin typeface="Cambria" panose="02040503050406030204" pitchFamily="18" charset="0"/>
                        <a:cs typeface="Cambria" panose="02040503050406030204" pitchFamily="18" charset="0"/>
                      </a:endParaRPr>
                    </a:p>
                  </a:txBody>
                  <a:tcPr>
                    <a:solidFill>
                      <a:schemeClr val="tx2">
                        <a:lumMod val="60000"/>
                        <a:lumOff val="40000"/>
                      </a:schemeClr>
                    </a:solidFill>
                  </a:tcPr>
                </a:tc>
                <a:tc>
                  <a:txBody>
                    <a:bodyPr/>
                    <a:lstStyle/>
                    <a:p>
                      <a:pPr algn="ctr"/>
                      <a:r>
                        <a:rPr lang="en-US" sz="2400" dirty="0">
                          <a:solidFill>
                            <a:schemeClr val="bg1"/>
                          </a:solidFill>
                          <a:latin typeface="Cambria" panose="02040503050406030204" pitchFamily="18" charset="0"/>
                          <a:cs typeface="Cambria" panose="02040503050406030204" pitchFamily="18" charset="0"/>
                        </a:rPr>
                        <a:t>OUR</a:t>
                      </a:r>
                      <a:r>
                        <a:rPr lang="en-US" sz="2400" baseline="0" dirty="0">
                          <a:solidFill>
                            <a:schemeClr val="bg1"/>
                          </a:solidFill>
                          <a:latin typeface="Cambria" panose="02040503050406030204" pitchFamily="18" charset="0"/>
                          <a:cs typeface="Cambria" panose="02040503050406030204" pitchFamily="18" charset="0"/>
                        </a:rPr>
                        <a:t> SOLUTION</a:t>
                      </a:r>
                      <a:endParaRPr lang="en-US" sz="2400" dirty="0">
                        <a:solidFill>
                          <a:schemeClr val="bg1"/>
                        </a:solidFill>
                        <a:latin typeface="Cambria" panose="02040503050406030204" pitchFamily="18" charset="0"/>
                        <a:cs typeface="Cambria" panose="02040503050406030204" pitchFamily="18" charset="0"/>
                      </a:endParaRPr>
                    </a:p>
                  </a:txBody>
                  <a:tcPr>
                    <a:solidFill>
                      <a:schemeClr val="tx2">
                        <a:lumMod val="60000"/>
                        <a:lumOff val="40000"/>
                      </a:schemeClr>
                    </a:solidFill>
                  </a:tcPr>
                </a:tc>
              </a:tr>
              <a:tr h="986523">
                <a:tc>
                  <a:txBody>
                    <a:bodyPr/>
                    <a:lstStyle/>
                    <a:p>
                      <a:pPr algn="just"/>
                      <a:r>
                        <a:rPr lang="en-US" sz="2400" dirty="0">
                          <a:latin typeface="Cambria" panose="02040503050406030204" pitchFamily="18" charset="0"/>
                          <a:cs typeface="Cambria" panose="02040503050406030204" pitchFamily="18" charset="0"/>
                        </a:rPr>
                        <a:t>Generally,</a:t>
                      </a:r>
                      <a:r>
                        <a:rPr lang="en-US" sz="2400" baseline="0" dirty="0">
                          <a:latin typeface="Cambria" panose="02040503050406030204" pitchFamily="18" charset="0"/>
                          <a:cs typeface="Cambria" panose="02040503050406030204" pitchFamily="18" charset="0"/>
                        </a:rPr>
                        <a:t> costs</a:t>
                      </a:r>
                      <a:r>
                        <a:rPr lang="en-GB" altLang="en-US" sz="2400" baseline="0" dirty="0">
                          <a:latin typeface="Cambria" panose="02040503050406030204" pitchFamily="18" charset="0"/>
                          <a:cs typeface="Cambria" panose="02040503050406030204" pitchFamily="18" charset="0"/>
                        </a:rPr>
                        <a:t> up to</a:t>
                      </a:r>
                      <a:r>
                        <a:rPr lang="en-US" sz="2400" baseline="0" dirty="0">
                          <a:latin typeface="Cambria" panose="02040503050406030204" pitchFamily="18" charset="0"/>
                          <a:cs typeface="Cambria" panose="02040503050406030204" pitchFamily="18" charset="0"/>
                        </a:rPr>
                        <a:t> </a:t>
                      </a:r>
                      <a:r>
                        <a:rPr lang="en-GB" altLang="en-US" sz="2400" baseline="0" dirty="0">
                          <a:latin typeface="Cambria" panose="02040503050406030204" pitchFamily="18" charset="0"/>
                          <a:cs typeface="Cambria" panose="02040503050406030204" pitchFamily="18" charset="0"/>
                        </a:rPr>
                        <a:t>$500,000</a:t>
                      </a:r>
                      <a:r>
                        <a:rPr lang="en-US" sz="2400" baseline="0" dirty="0">
                          <a:latin typeface="Cambria" panose="02040503050406030204" pitchFamily="18" charset="0"/>
                          <a:cs typeface="Cambria" panose="02040503050406030204" pitchFamily="18" charset="0"/>
                        </a:rPr>
                        <a:t> to set up quality stations exclusive of location set up costs</a:t>
                      </a:r>
                      <a:endParaRPr lang="en-US" sz="2400" dirty="0">
                        <a:latin typeface="Cambria" panose="02040503050406030204" pitchFamily="18" charset="0"/>
                        <a:cs typeface="Cambria" panose="02040503050406030204" pitchFamily="18" charset="0"/>
                      </a:endParaRPr>
                    </a:p>
                  </a:txBody>
                  <a:tcPr/>
                </a:tc>
                <a:tc>
                  <a:txBody>
                    <a:bodyPr/>
                    <a:lstStyle/>
                    <a:p>
                      <a:pPr algn="just"/>
                      <a:r>
                        <a:rPr lang="en-GB" altLang="en-US" sz="2400" dirty="0">
                          <a:latin typeface="Cambria" panose="02040503050406030204" pitchFamily="18" charset="0"/>
                          <a:cs typeface="Cambria" panose="02040503050406030204" pitchFamily="18" charset="0"/>
                        </a:rPr>
                        <a:t>Total</a:t>
                      </a:r>
                      <a:r>
                        <a:rPr lang="en-US" sz="2400" dirty="0">
                          <a:latin typeface="Cambria" panose="02040503050406030204" pitchFamily="18" charset="0"/>
                          <a:cs typeface="Cambria" panose="02040503050406030204" pitchFamily="18" charset="0"/>
                        </a:rPr>
                        <a:t> investment</a:t>
                      </a:r>
                      <a:r>
                        <a:rPr lang="en-US" sz="2400" baseline="0" dirty="0">
                          <a:latin typeface="Cambria" panose="02040503050406030204" pitchFamily="18" charset="0"/>
                          <a:cs typeface="Cambria" panose="02040503050406030204" pitchFamily="18" charset="0"/>
                        </a:rPr>
                        <a:t> at around $</a:t>
                      </a:r>
                      <a:r>
                        <a:rPr lang="en-GB" altLang="en-US" sz="2400" baseline="0" dirty="0">
                          <a:latin typeface="Cambria" panose="02040503050406030204" pitchFamily="18" charset="0"/>
                          <a:cs typeface="Cambria" panose="02040503050406030204" pitchFamily="18" charset="0"/>
                        </a:rPr>
                        <a:t>XXXXXXXX</a:t>
                      </a:r>
                      <a:r>
                        <a:rPr lang="en-US" sz="2400" baseline="0" dirty="0">
                          <a:latin typeface="Cambria" panose="02040503050406030204" pitchFamily="18" charset="0"/>
                          <a:cs typeface="Cambria" panose="02040503050406030204" pitchFamily="18" charset="0"/>
                        </a:rPr>
                        <a:t>.</a:t>
                      </a:r>
                      <a:endParaRPr lang="en-US" sz="2400" dirty="0">
                        <a:latin typeface="Cambria" panose="02040503050406030204" pitchFamily="18" charset="0"/>
                        <a:cs typeface="Cambria" panose="02040503050406030204" pitchFamily="18" charset="0"/>
                      </a:endParaRPr>
                    </a:p>
                  </a:txBody>
                  <a:tcPr/>
                </a:tc>
              </a:tr>
              <a:tr h="1225949">
                <a:tc>
                  <a:txBody>
                    <a:bodyPr/>
                    <a:lstStyle/>
                    <a:p>
                      <a:pPr algn="just"/>
                      <a:r>
                        <a:rPr lang="en-US" sz="2400" dirty="0">
                          <a:latin typeface="Cambria" panose="02040503050406030204" pitchFamily="18" charset="0"/>
                          <a:cs typeface="Cambria" panose="02040503050406030204" pitchFamily="18" charset="0"/>
                        </a:rPr>
                        <a:t>Requires a</a:t>
                      </a:r>
                      <a:r>
                        <a:rPr lang="en-US" sz="2400" baseline="0" dirty="0">
                          <a:latin typeface="Cambria" panose="02040503050406030204" pitchFamily="18" charset="0"/>
                          <a:cs typeface="Cambria" panose="02040503050406030204" pitchFamily="18" charset="0"/>
                        </a:rPr>
                        <a:t> large size of land</a:t>
                      </a:r>
                      <a:r>
                        <a:rPr lang="en-US" sz="2400" dirty="0">
                          <a:latin typeface="Cambria" panose="02040503050406030204" pitchFamily="18" charset="0"/>
                          <a:cs typeface="Cambria" panose="02040503050406030204" pitchFamily="18" charset="0"/>
                        </a:rPr>
                        <a:t> to build on and MUST be in highly visible and high vehicular traffic</a:t>
                      </a:r>
                      <a:r>
                        <a:rPr lang="en-US" sz="2400" baseline="0" dirty="0">
                          <a:latin typeface="Cambria" panose="02040503050406030204" pitchFamily="18" charset="0"/>
                          <a:cs typeface="Cambria" panose="02040503050406030204" pitchFamily="18" charset="0"/>
                        </a:rPr>
                        <a:t> area.</a:t>
                      </a:r>
                      <a:endParaRPr lang="en-US" sz="2400" dirty="0">
                        <a:latin typeface="Cambria" panose="02040503050406030204" pitchFamily="18" charset="0"/>
                        <a:cs typeface="Cambria" panose="02040503050406030204" pitchFamily="18" charset="0"/>
                      </a:endParaRPr>
                    </a:p>
                  </a:txBody>
                  <a:tcPr/>
                </a:tc>
                <a:tc>
                  <a:txBody>
                    <a:bodyPr/>
                    <a:lstStyle/>
                    <a:p>
                      <a:pPr algn="just"/>
                      <a:r>
                        <a:rPr lang="en-US" sz="2400" dirty="0">
                          <a:latin typeface="Cambria" panose="02040503050406030204" pitchFamily="18" charset="0"/>
                          <a:cs typeface="Cambria" panose="02040503050406030204" pitchFamily="18" charset="0"/>
                        </a:rPr>
                        <a:t>Can be</a:t>
                      </a:r>
                      <a:r>
                        <a:rPr lang="en-US" sz="2400" baseline="0" dirty="0">
                          <a:latin typeface="Cambria" panose="02040503050406030204" pitchFamily="18" charset="0"/>
                          <a:cs typeface="Cambria" panose="02040503050406030204" pitchFamily="18" charset="0"/>
                        </a:rPr>
                        <a:t> relocated for maximum optimization as it requires just enough space to set up and for cars to drive through to be served.</a:t>
                      </a:r>
                      <a:endParaRPr lang="en-US" sz="2400" dirty="0">
                        <a:latin typeface="Cambria" panose="02040503050406030204" pitchFamily="18" charset="0"/>
                        <a:cs typeface="Cambria" panose="02040503050406030204" pitchFamily="18" charset="0"/>
                      </a:endParaRPr>
                    </a:p>
                  </a:txBody>
                  <a:tcPr/>
                </a:tc>
              </a:tr>
              <a:tr h="1578438">
                <a:tc>
                  <a:txBody>
                    <a:bodyPr/>
                    <a:lstStyle/>
                    <a:p>
                      <a:pPr algn="just"/>
                      <a:r>
                        <a:rPr lang="en-US" sz="2400" baseline="0" dirty="0">
                          <a:latin typeface="Cambria" panose="02040503050406030204" pitchFamily="18" charset="0"/>
                          <a:cs typeface="Cambria" panose="02040503050406030204" pitchFamily="18" charset="0"/>
                        </a:rPr>
                        <a:t>Period estimated for Return on Investment is 5 to 15 years.</a:t>
                      </a:r>
                      <a:endParaRPr lang="en-US" sz="2400" baseline="0" dirty="0">
                        <a:latin typeface="Cambria" panose="02040503050406030204" pitchFamily="18" charset="0"/>
                        <a:cs typeface="Cambria" panose="02040503050406030204" pitchFamily="18" charset="0"/>
                      </a:endParaRPr>
                    </a:p>
                  </a:txBody>
                  <a:tcPr/>
                </a:tc>
                <a:tc>
                  <a:txBody>
                    <a:bodyPr/>
                    <a:lstStyle/>
                    <a:p>
                      <a:pPr algn="just"/>
                      <a:r>
                        <a:rPr lang="en-US" sz="2400" dirty="0">
                          <a:latin typeface="Cambria" panose="02040503050406030204" pitchFamily="18" charset="0"/>
                          <a:cs typeface="Cambria" panose="02040503050406030204" pitchFamily="18" charset="0"/>
                        </a:rPr>
                        <a:t> ROI period is 3-5 years maximum and</a:t>
                      </a:r>
                      <a:r>
                        <a:rPr lang="en-US" sz="2400" baseline="0" dirty="0">
                          <a:latin typeface="Cambria" panose="02040503050406030204" pitchFamily="18" charset="0"/>
                          <a:cs typeface="Cambria" panose="02040503050406030204" pitchFamily="18" charset="0"/>
                        </a:rPr>
                        <a:t> can be lower based on turnover of site.</a:t>
                      </a:r>
                      <a:endParaRPr lang="en-US" sz="2400" dirty="0">
                        <a:latin typeface="Cambria" panose="02040503050406030204" pitchFamily="18" charset="0"/>
                        <a:cs typeface="Cambria" panose="02040503050406030204" pitchFamily="18" charset="0"/>
                      </a:endParaRPr>
                    </a:p>
                  </a:txBody>
                  <a:tcPr/>
                </a:tc>
              </a:tr>
            </a:tbl>
          </a:graphicData>
        </a:graphic>
      </p:graphicFrame>
      <p:sp>
        <p:nvSpPr>
          <p:cNvPr id="5" name="Slide Number Placeholder 4"/>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533400" y="503237"/>
            <a:ext cx="8229600" cy="868363"/>
          </a:xfrm>
          <a:prstGeom prst="rect">
            <a:avLst/>
          </a:prstGeom>
        </p:spPr>
        <p:txBody>
          <a:bodyP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a typeface="+mj-ea"/>
                <a:cs typeface="+mj-cs"/>
              </a:rPr>
              <a:t>CONCLUSION </a:t>
            </a:r>
            <a:endParaRPr kumimoji="0" lang="en-US" sz="3600" b="1" i="0" u="none" strike="noStrike" kern="1200" cap="none" spc="0" normalizeH="0" baseline="0" noProof="0" dirty="0">
              <a:ln>
                <a:noFill/>
              </a:ln>
              <a:solidFill>
                <a:schemeClr val="accent6">
                  <a:lumMod val="75000"/>
                </a:schemeClr>
              </a:solidFill>
              <a:effectLst>
                <a:outerShdw blurRad="38100" dist="38100" dir="2700000" algn="tl">
                  <a:srgbClr val="000000">
                    <a:alpha val="43137"/>
                  </a:srgbClr>
                </a:outerShdw>
              </a:effectLst>
              <a:uLnTx/>
              <a:uFillTx/>
              <a:latin typeface="Elephant" panose="02020904090505020303" pitchFamily="18" charset="0"/>
              <a:ea typeface="+mj-ea"/>
              <a:cs typeface="+mj-cs"/>
            </a:endParaRPr>
          </a:p>
        </p:txBody>
      </p:sp>
      <p:sp>
        <p:nvSpPr>
          <p:cNvPr id="3" name="TextBox 2"/>
          <p:cNvSpPr txBox="1"/>
          <p:nvPr/>
        </p:nvSpPr>
        <p:spPr>
          <a:xfrm>
            <a:off x="609600" y="1295400"/>
            <a:ext cx="8001000" cy="4892675"/>
          </a:xfrm>
          <a:prstGeom prst="rect">
            <a:avLst/>
          </a:prstGeom>
          <a:noFill/>
        </p:spPr>
        <p:txBody>
          <a:bodyPr wrap="square" rtlCol="0">
            <a:spAutoFit/>
          </a:bodyPr>
          <a:lstStyle/>
          <a:p>
            <a:pPr algn="just"/>
            <a:r>
              <a:rPr lang="en-US" sz="2400" dirty="0">
                <a:latin typeface="Cambria" panose="02040503050406030204" pitchFamily="18" charset="0"/>
              </a:rPr>
              <a:t>The future and success of the fuel retail industry is based on technology solutions like ours that will help reduce cost, drive  sales and increase revenue and make the African market relevant.   </a:t>
            </a:r>
            <a:endParaRPr lang="en-US" sz="2400" dirty="0">
              <a:latin typeface="Cambria" panose="02040503050406030204" pitchFamily="18" charset="0"/>
            </a:endParaRPr>
          </a:p>
          <a:p>
            <a:pPr algn="just"/>
            <a:endParaRPr lang="en-US" sz="2400" dirty="0">
              <a:latin typeface="Cambria" panose="02040503050406030204" pitchFamily="18" charset="0"/>
            </a:endParaRPr>
          </a:p>
          <a:p>
            <a:pPr algn="just"/>
            <a:r>
              <a:rPr lang="en-US" sz="2400" dirty="0">
                <a:latin typeface="Cambria" panose="02040503050406030204" pitchFamily="18" charset="0"/>
              </a:rPr>
              <a:t>We look forward to further steps towards the bright future.</a:t>
            </a:r>
            <a:endParaRPr lang="en-US" sz="2400" dirty="0">
              <a:latin typeface="Cambria" panose="02040503050406030204" pitchFamily="18" charset="0"/>
            </a:endParaRPr>
          </a:p>
          <a:p>
            <a:pPr algn="just"/>
            <a:endParaRPr lang="en-US" sz="2400" dirty="0">
              <a:latin typeface="Cambria" panose="02040503050406030204" pitchFamily="18" charset="0"/>
            </a:endParaRPr>
          </a:p>
          <a:p>
            <a:pPr algn="just"/>
            <a:r>
              <a:rPr lang="en-US" sz="2400" dirty="0">
                <a:latin typeface="Cambria" panose="02040503050406030204" pitchFamily="18" charset="0"/>
              </a:rPr>
              <a:t>You can always reach us for additional information via </a:t>
            </a:r>
            <a:endParaRPr lang="en-US" sz="2400" dirty="0">
              <a:latin typeface="Cambria" panose="02040503050406030204" pitchFamily="18" charset="0"/>
            </a:endParaRPr>
          </a:p>
          <a:p>
            <a:pPr algn="just"/>
            <a:r>
              <a:rPr lang="en-US" sz="2400" dirty="0">
                <a:latin typeface="Cambria" panose="02040503050406030204" pitchFamily="18" charset="0"/>
              </a:rPr>
              <a:t>Tel. </a:t>
            </a:r>
            <a:endParaRPr lang="en-US" sz="2400" b="1" dirty="0">
              <a:latin typeface="Cambria" panose="02040503050406030204" pitchFamily="18" charset="0"/>
            </a:endParaRPr>
          </a:p>
          <a:p>
            <a:pPr algn="just"/>
            <a:r>
              <a:rPr lang="en-US" sz="2400" dirty="0">
                <a:latin typeface="Cambria" panose="02040503050406030204" pitchFamily="18" charset="0"/>
              </a:rPr>
              <a:t>Email:</a:t>
            </a:r>
            <a:r>
              <a:rPr lang="en-US" sz="2400" b="1" dirty="0">
                <a:latin typeface="Cambria" panose="02040503050406030204" pitchFamily="18" charset="0"/>
              </a:rPr>
              <a:t> </a:t>
            </a:r>
            <a:endParaRPr lang="en-US" sz="2400" dirty="0">
              <a:latin typeface="Cambria" panose="02040503050406030204" pitchFamily="18" charset="0"/>
            </a:endParaRPr>
          </a:p>
          <a:p>
            <a:pPr algn="just"/>
            <a:r>
              <a:rPr lang="en-GB" altLang="en-US" sz="2400" dirty="0">
                <a:latin typeface="Cambria" panose="02040503050406030204" pitchFamily="18" charset="0"/>
              </a:rPr>
              <a:t>Web link:</a:t>
            </a:r>
            <a:endParaRPr lang="en-GB" altLang="en-US" sz="2400" dirty="0">
              <a:latin typeface="Cambria" panose="02040503050406030204" pitchFamily="18" charset="0"/>
            </a:endParaRPr>
          </a:p>
          <a:p>
            <a:pPr algn="just"/>
            <a:endParaRPr lang="en-US" sz="2400" dirty="0">
              <a:latin typeface="Cambria" panose="02040503050406030204" pitchFamily="18" charset="0"/>
            </a:endParaRPr>
          </a:p>
          <a:p>
            <a:pPr algn="just"/>
            <a:r>
              <a:rPr lang="en-US" sz="2400" dirty="0">
                <a:latin typeface="Cambria" panose="02040503050406030204" pitchFamily="18" charset="0"/>
              </a:rPr>
              <a:t>Thank you for you attention.</a:t>
            </a:r>
            <a:endParaRPr lang="en-US" sz="2400" dirty="0">
              <a:latin typeface="Cambria" panose="02040503050406030204" pitchFamily="18" charset="0"/>
            </a:endParaRPr>
          </a:p>
        </p:txBody>
      </p:sp>
      <p:sp>
        <p:nvSpPr>
          <p:cNvPr id="4" name="Slide Number Placeholder 3"/>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INTRODUCTION</a:t>
            </a:r>
            <a:endParaRPr 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
        <p:nvSpPr>
          <p:cNvPr id="3" name="Content Placeholder 2"/>
          <p:cNvSpPr>
            <a:spLocks noGrp="1"/>
          </p:cNvSpPr>
          <p:nvPr>
            <p:ph idx="1"/>
          </p:nvPr>
        </p:nvSpPr>
        <p:spPr>
          <a:xfrm>
            <a:off x="152400" y="1066800"/>
            <a:ext cx="8610600" cy="5181600"/>
          </a:xfrm>
        </p:spPr>
        <p:txBody>
          <a:bodyPr>
            <a:noAutofit/>
          </a:bodyPr>
          <a:lstStyle/>
          <a:p>
            <a:pPr algn="just">
              <a:buNone/>
            </a:pPr>
            <a:r>
              <a:rPr lang="en-US" sz="2400" b="1" dirty="0">
                <a:latin typeface="Cambria" panose="02040503050406030204" pitchFamily="18" charset="0"/>
                <a:cs typeface="Cambria" panose="02040503050406030204" pitchFamily="18" charset="0"/>
              </a:rPr>
              <a:t>     </a:t>
            </a:r>
            <a:r>
              <a:rPr lang="en-GB" altLang="en-US" sz="2400" b="1" dirty="0">
                <a:latin typeface="Cambria" panose="02040503050406030204" pitchFamily="18" charset="0"/>
                <a:cs typeface="Cambria" panose="02040503050406030204" pitchFamily="18" charset="0"/>
              </a:rPr>
              <a:t>Cloritus International Concepts</a:t>
            </a:r>
            <a:r>
              <a:rPr lang="en-US" sz="2400" b="1" dirty="0">
                <a:latin typeface="Cambria" panose="02040503050406030204" pitchFamily="18" charset="0"/>
                <a:cs typeface="Cambria" panose="02040503050406030204" pitchFamily="18" charset="0"/>
              </a:rPr>
              <a:t> Ltd </a:t>
            </a:r>
            <a:r>
              <a:rPr lang="en-US" sz="2400" dirty="0">
                <a:latin typeface="Cambria" panose="02040503050406030204" pitchFamily="18" charset="0"/>
                <a:cs typeface="Cambria" panose="02040503050406030204" pitchFamily="18" charset="0"/>
              </a:rPr>
              <a:t>is a supplier of high quality and secure fuel storage and delivery systems for  fuel retail  and distribution. </a:t>
            </a:r>
            <a:endParaRPr lang="en-US" sz="2400" dirty="0">
              <a:latin typeface="Cambria" panose="02040503050406030204" pitchFamily="18" charset="0"/>
              <a:cs typeface="Cambria" panose="02040503050406030204" pitchFamily="18" charset="0"/>
            </a:endParaRPr>
          </a:p>
          <a:p>
            <a:pPr algn="just">
              <a:buNone/>
            </a:pPr>
            <a:r>
              <a:rPr lang="en-US" sz="2400" dirty="0">
                <a:latin typeface="Cambria" panose="02040503050406030204" pitchFamily="18" charset="0"/>
                <a:cs typeface="Cambria" panose="02040503050406030204" pitchFamily="18" charset="0"/>
              </a:rPr>
              <a:t>     Our Automated Fuel Retail Outlets or </a:t>
            </a:r>
            <a:r>
              <a:rPr lang="en-US" sz="2400" b="1" dirty="0">
                <a:latin typeface="Cambria" panose="02040503050406030204" pitchFamily="18" charset="0"/>
                <a:cs typeface="Cambria" panose="02040503050406030204" pitchFamily="18" charset="0"/>
              </a:rPr>
              <a:t>A.F.R.O Stations</a:t>
            </a:r>
            <a:r>
              <a:rPr lang="en-US" sz="2400" dirty="0">
                <a:latin typeface="Cambria" panose="02040503050406030204" pitchFamily="18" charset="0"/>
                <a:cs typeface="Cambria" panose="02040503050406030204" pitchFamily="18" charset="0"/>
              </a:rPr>
              <a:t> are manufactured to meet the very strict efficiency, durability, safety and environmentally friendly standards within the industry, thus making them second to none. </a:t>
            </a:r>
            <a:endParaRPr lang="en-US" sz="2400" dirty="0">
              <a:latin typeface="Cambria" panose="02040503050406030204" pitchFamily="18" charset="0"/>
              <a:cs typeface="Cambria" panose="02040503050406030204" pitchFamily="18" charset="0"/>
            </a:endParaRPr>
          </a:p>
          <a:p>
            <a:pPr algn="just">
              <a:buNone/>
            </a:pPr>
            <a:r>
              <a:rPr lang="en-US" sz="2400" dirty="0">
                <a:latin typeface="Cambria" panose="02040503050406030204" pitchFamily="18" charset="0"/>
                <a:cs typeface="Cambria" panose="02040503050406030204" pitchFamily="18" charset="0"/>
              </a:rPr>
              <a:t>     Our customers have so far found our products to be a useful and advantageous solution to boost their operations and also be a vehicle to further increase their market share. </a:t>
            </a:r>
            <a:endParaRPr lang="en-US" sz="2400" dirty="0">
              <a:latin typeface="Cambria" panose="02040503050406030204" pitchFamily="18" charset="0"/>
              <a:cs typeface="Cambria" panose="02040503050406030204" pitchFamily="18" charset="0"/>
            </a:endParaRPr>
          </a:p>
          <a:p>
            <a:pPr algn="just">
              <a:buNone/>
            </a:pPr>
            <a:r>
              <a:rPr lang="en-US" sz="2400" dirty="0">
                <a:latin typeface="Cambria" panose="02040503050406030204" pitchFamily="18" charset="0"/>
                <a:cs typeface="Cambria" panose="02040503050406030204" pitchFamily="18" charset="0"/>
              </a:rPr>
              <a:t>   We encourage you to contact us via </a:t>
            </a:r>
            <a:r>
              <a:rPr lang="en-GB" altLang="en-US" sz="2400" u="sng" dirty="0">
                <a:solidFill>
                  <a:srgbClr val="C00000"/>
                </a:solidFill>
                <a:latin typeface="Cambria" panose="02040503050406030204" pitchFamily="18" charset="0"/>
                <a:cs typeface="Cambria" panose="02040503050406030204" pitchFamily="18" charset="0"/>
              </a:rPr>
              <a:t>cloritus@gmail.com</a:t>
            </a:r>
            <a:r>
              <a:rPr lang="en-US" sz="2400" dirty="0">
                <a:latin typeface="Cambria" panose="02040503050406030204" pitchFamily="18" charset="0"/>
                <a:cs typeface="Cambria" panose="02040503050406030204" pitchFamily="18" charset="0"/>
              </a:rPr>
              <a:t>  for more information  about our product offers. </a:t>
            </a:r>
            <a:endParaRPr lang="en-US" sz="2400" dirty="0">
              <a:latin typeface="Cambria" panose="02040503050406030204" pitchFamily="18" charset="0"/>
              <a:cs typeface="Cambria" panose="02040503050406030204" pitchFamily="18" charset="0"/>
            </a:endParaRPr>
          </a:p>
          <a:p>
            <a:pPr algn="just">
              <a:buNone/>
            </a:pPr>
            <a:r>
              <a:rPr lang="en-US" sz="2400" dirty="0">
                <a:latin typeface="Cambria" panose="02040503050406030204" pitchFamily="18" charset="0"/>
                <a:cs typeface="Cambria" panose="02040503050406030204" pitchFamily="18" charset="0"/>
              </a:rPr>
              <a:t>    </a:t>
            </a:r>
            <a:endParaRPr lang="en-US" sz="2400" dirty="0">
              <a:latin typeface="Cambria" panose="02040503050406030204" pitchFamily="18" charset="0"/>
              <a:cs typeface="Cambria" panose="02040503050406030204" pitchFamily="18" charset="0"/>
            </a:endParaRPr>
          </a:p>
        </p:txBody>
      </p:sp>
      <p:sp>
        <p:nvSpPr>
          <p:cNvPr id="6" name="Slide Number Placeholder 5"/>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0" y="76200"/>
            <a:ext cx="3898631" cy="584775"/>
          </a:xfrm>
          <a:prstGeom prst="rect">
            <a:avLst/>
          </a:prstGeom>
        </p:spPr>
        <p:txBody>
          <a:bodyPr wrap="none">
            <a:spAutoFit/>
          </a:bodyPr>
          <a:lstStyle/>
          <a:p>
            <a:pPr fontAlgn="base"/>
            <a:r>
              <a:rPr lang="en-US" sz="32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OUR SERVICES</a:t>
            </a:r>
            <a:endParaRPr lang="en-US" sz="32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pic>
        <p:nvPicPr>
          <p:cNvPr id="6146" name="Picture 2"/>
          <p:cNvPicPr>
            <a:picLocks noChangeAspect="1" noChangeArrowheads="1"/>
          </p:cNvPicPr>
          <p:nvPr/>
        </p:nvPicPr>
        <p:blipFill>
          <a:blip r:embed="rId1"/>
          <a:srcRect/>
          <a:stretch>
            <a:fillRect/>
          </a:stretch>
        </p:blipFill>
        <p:spPr bwMode="auto">
          <a:xfrm>
            <a:off x="228600" y="1058360"/>
            <a:ext cx="3200400" cy="2544762"/>
          </a:xfrm>
          <a:prstGeom prst="rect">
            <a:avLst/>
          </a:prstGeom>
          <a:noFill/>
          <a:ln w="9525">
            <a:noFill/>
            <a:miter lim="800000"/>
            <a:headEnd/>
            <a:tailEnd/>
          </a:ln>
          <a:effectLst/>
        </p:spPr>
      </p:pic>
      <p:sp>
        <p:nvSpPr>
          <p:cNvPr id="5" name="Rectangle 4"/>
          <p:cNvSpPr/>
          <p:nvPr/>
        </p:nvSpPr>
        <p:spPr>
          <a:xfrm>
            <a:off x="474326" y="704909"/>
            <a:ext cx="2895600" cy="368300"/>
          </a:xfrm>
          <a:prstGeom prst="rect">
            <a:avLst/>
          </a:prstGeom>
        </p:spPr>
        <p:txBody>
          <a:bodyPr wrap="square">
            <a:spAutoFit/>
          </a:bodyPr>
          <a:lstStyle/>
          <a:p>
            <a:pPr algn="ctr" fontAlgn="base"/>
            <a:r>
              <a:rPr lang="en-US" b="1" dirty="0">
                <a:solidFill>
                  <a:srgbClr val="0070C0"/>
                </a:solidFill>
                <a:latin typeface="Cambria" panose="02040503050406030204" pitchFamily="18" charset="0"/>
                <a:cs typeface="Cambria" panose="02040503050406030204" pitchFamily="18" charset="0"/>
              </a:rPr>
              <a:t>Design and Planning</a:t>
            </a:r>
            <a:endParaRPr lang="en-US" b="1" dirty="0">
              <a:solidFill>
                <a:srgbClr val="0070C0"/>
              </a:solidFill>
              <a:latin typeface="Cambria" panose="02040503050406030204" pitchFamily="18" charset="0"/>
              <a:cs typeface="Cambria" panose="02040503050406030204" pitchFamily="18" charset="0"/>
            </a:endParaRPr>
          </a:p>
        </p:txBody>
      </p:sp>
      <p:sp>
        <p:nvSpPr>
          <p:cNvPr id="7" name="Rectangle 6"/>
          <p:cNvSpPr/>
          <p:nvPr/>
        </p:nvSpPr>
        <p:spPr>
          <a:xfrm>
            <a:off x="5054835" y="723112"/>
            <a:ext cx="2547620" cy="368300"/>
          </a:xfrm>
          <a:prstGeom prst="rect">
            <a:avLst/>
          </a:prstGeom>
        </p:spPr>
        <p:txBody>
          <a:bodyPr wrap="none">
            <a:spAutoFit/>
          </a:bodyPr>
          <a:lstStyle/>
          <a:p>
            <a:pPr algn="ctr"/>
            <a:r>
              <a:rPr lang="en-US" b="1" dirty="0">
                <a:solidFill>
                  <a:srgbClr val="0070C0"/>
                </a:solidFill>
                <a:latin typeface="Cambria" panose="02040503050406030204" pitchFamily="18" charset="0"/>
                <a:cs typeface="Cambria" panose="02040503050406030204" pitchFamily="18" charset="0"/>
              </a:rPr>
              <a:t>Fabrication &amp; Building</a:t>
            </a:r>
            <a:endParaRPr lang="en-US" b="1" dirty="0">
              <a:solidFill>
                <a:srgbClr val="0070C0"/>
              </a:solidFill>
              <a:latin typeface="Cambria" panose="02040503050406030204" pitchFamily="18" charset="0"/>
              <a:cs typeface="Cambria" panose="02040503050406030204" pitchFamily="18" charset="0"/>
            </a:endParaRPr>
          </a:p>
        </p:txBody>
      </p:sp>
      <p:pic>
        <p:nvPicPr>
          <p:cNvPr id="8" name="Picture 7" descr="Capturefgb.JPG"/>
          <p:cNvPicPr>
            <a:picLocks noChangeAspect="1"/>
          </p:cNvPicPr>
          <p:nvPr/>
        </p:nvPicPr>
        <p:blipFill>
          <a:blip r:embed="rId2"/>
          <a:srcRect r="2310"/>
          <a:stretch>
            <a:fillRect/>
          </a:stretch>
        </p:blipFill>
        <p:spPr>
          <a:xfrm>
            <a:off x="4728445" y="1092444"/>
            <a:ext cx="3200400" cy="2533650"/>
          </a:xfrm>
          <a:prstGeom prst="rect">
            <a:avLst/>
          </a:prstGeom>
        </p:spPr>
      </p:pic>
      <p:sp>
        <p:nvSpPr>
          <p:cNvPr id="10" name="Rectangle 9"/>
          <p:cNvSpPr/>
          <p:nvPr/>
        </p:nvSpPr>
        <p:spPr>
          <a:xfrm>
            <a:off x="441008" y="4029607"/>
            <a:ext cx="2775585" cy="368300"/>
          </a:xfrm>
          <a:prstGeom prst="rect">
            <a:avLst/>
          </a:prstGeom>
        </p:spPr>
        <p:txBody>
          <a:bodyPr wrap="none">
            <a:spAutoFit/>
          </a:bodyPr>
          <a:lstStyle/>
          <a:p>
            <a:pPr algn="ctr"/>
            <a:r>
              <a:rPr lang="en-US" b="1" dirty="0">
                <a:solidFill>
                  <a:srgbClr val="0070C0"/>
                </a:solidFill>
                <a:latin typeface="Cambria" panose="02040503050406030204" pitchFamily="18" charset="0"/>
                <a:cs typeface="Cambria" panose="02040503050406030204" pitchFamily="18" charset="0"/>
              </a:rPr>
              <a:t>Delivery and Installation</a:t>
            </a:r>
            <a:endParaRPr lang="en-US" b="1" dirty="0">
              <a:solidFill>
                <a:srgbClr val="0070C0"/>
              </a:solidFill>
              <a:latin typeface="Cambria" panose="02040503050406030204" pitchFamily="18" charset="0"/>
              <a:cs typeface="Cambria" panose="02040503050406030204" pitchFamily="18" charset="0"/>
            </a:endParaRPr>
          </a:p>
        </p:txBody>
      </p:sp>
      <p:pic>
        <p:nvPicPr>
          <p:cNvPr id="12" name="Picture 11" descr="IMG-20180411-WA0002.jpg"/>
          <p:cNvPicPr>
            <a:picLocks noChangeAspect="1"/>
          </p:cNvPicPr>
          <p:nvPr/>
        </p:nvPicPr>
        <p:blipFill>
          <a:blip r:embed="rId3" cstate="print"/>
          <a:stretch>
            <a:fillRect/>
          </a:stretch>
        </p:blipFill>
        <p:spPr>
          <a:xfrm>
            <a:off x="332626" y="4398939"/>
            <a:ext cx="3086100" cy="2314575"/>
          </a:xfrm>
          <a:prstGeom prst="rect">
            <a:avLst/>
          </a:prstGeom>
        </p:spPr>
      </p:pic>
      <p:sp>
        <p:nvSpPr>
          <p:cNvPr id="13" name="Slide Number Placeholder 12"/>
          <p:cNvSpPr>
            <a:spLocks noGrp="1"/>
          </p:cNvSpPr>
          <p:nvPr>
            <p:ph type="sldNum" sz="quarter" idx="12"/>
          </p:nvPr>
        </p:nvSpPr>
        <p:spPr/>
        <p:txBody>
          <a:bodyPr/>
          <a:lstStyle/>
          <a:p>
            <a:fld id="{D535EB13-60B4-4DB7-9EFD-2D12EB7E4BED}" type="slidenum">
              <a:rPr lang="en-US" smtClean="0"/>
            </a:fld>
            <a:endParaRPr lang="en-US"/>
          </a:p>
        </p:txBody>
      </p:sp>
      <p:pic>
        <p:nvPicPr>
          <p:cNvPr id="6" name="Picture 5" descr="A picture containing ground, red, floor, orange&#10;&#10;Description automatically generated"/>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41050" y="4323743"/>
            <a:ext cx="3196975" cy="2397732"/>
          </a:xfrm>
          <a:prstGeom prst="rect">
            <a:avLst/>
          </a:prstGeom>
        </p:spPr>
      </p:pic>
      <p:sp>
        <p:nvSpPr>
          <p:cNvPr id="15" name="Rectangle 14"/>
          <p:cNvSpPr/>
          <p:nvPr/>
        </p:nvSpPr>
        <p:spPr>
          <a:xfrm>
            <a:off x="5152305" y="3945078"/>
            <a:ext cx="2569210" cy="368300"/>
          </a:xfrm>
          <a:prstGeom prst="rect">
            <a:avLst/>
          </a:prstGeom>
        </p:spPr>
        <p:txBody>
          <a:bodyPr wrap="none">
            <a:spAutoFit/>
          </a:bodyPr>
          <a:lstStyle/>
          <a:p>
            <a:pPr algn="ctr"/>
            <a:r>
              <a:rPr lang="en-US" b="1" dirty="0">
                <a:solidFill>
                  <a:srgbClr val="0070C0"/>
                </a:solidFill>
                <a:latin typeface="Cambria" panose="02040503050406030204" pitchFamily="18" charset="0"/>
                <a:cs typeface="Cambria" panose="02040503050406030204" pitchFamily="18" charset="0"/>
              </a:rPr>
              <a:t>Service &amp; Maintenance</a:t>
            </a:r>
            <a:endParaRPr lang="en-US" b="1" dirty="0">
              <a:solidFill>
                <a:srgbClr val="0070C0"/>
              </a:solidFill>
              <a:latin typeface="Cambria" panose="02040503050406030204" pitchFamily="18" charset="0"/>
              <a:cs typeface="Cambria" panose="020405030504060302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1143000"/>
          </a:xfrm>
        </p:spPr>
        <p:txBody>
          <a:bodyPr>
            <a:normAutofit/>
          </a:bodyPr>
          <a:lstStyle/>
          <a:p>
            <a:r>
              <a:rPr lang="en-US" sz="32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PROJECT BACKGROUND</a:t>
            </a:r>
            <a:endParaRPr lang="en-US" sz="3200"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
        <p:nvSpPr>
          <p:cNvPr id="3" name="Content Placeholder 2"/>
          <p:cNvSpPr>
            <a:spLocks noGrp="1"/>
          </p:cNvSpPr>
          <p:nvPr>
            <p:ph idx="1"/>
          </p:nvPr>
        </p:nvSpPr>
        <p:spPr>
          <a:xfrm>
            <a:off x="76200" y="1143000"/>
            <a:ext cx="8915400" cy="5067300"/>
          </a:xfrm>
        </p:spPr>
        <p:txBody>
          <a:bodyPr>
            <a:noAutofit/>
          </a:bodyPr>
          <a:lstStyle/>
          <a:p>
            <a:pPr algn="just">
              <a:buNone/>
            </a:pPr>
            <a:r>
              <a:rPr lang="en-US" sz="2400" dirty="0">
                <a:latin typeface="Cambria" panose="02040503050406030204" pitchFamily="18" charset="0"/>
                <a:cs typeface="Cambria" panose="02040503050406030204" pitchFamily="18" charset="0"/>
              </a:rPr>
              <a:t>     The </a:t>
            </a:r>
            <a:r>
              <a:rPr lang="en-GB" altLang="en-US" sz="2400" dirty="0">
                <a:latin typeface="Cambria" panose="02040503050406030204" pitchFamily="18" charset="0"/>
                <a:cs typeface="Cambria" panose="02040503050406030204" pitchFamily="18" charset="0"/>
              </a:rPr>
              <a:t>Automated</a:t>
            </a:r>
            <a:r>
              <a:rPr lang="en-US" sz="2400" dirty="0">
                <a:latin typeface="Cambria" panose="02040503050406030204" pitchFamily="18" charset="0"/>
                <a:cs typeface="Cambria" panose="02040503050406030204" pitchFamily="18" charset="0"/>
              </a:rPr>
              <a:t> Fuel Station Project is an initiative born out of the vision of </a:t>
            </a:r>
            <a:r>
              <a:rPr lang="en-GB" altLang="en-US" sz="2400" dirty="0">
                <a:latin typeface="Cambria" panose="02040503050406030204" pitchFamily="18" charset="0"/>
                <a:cs typeface="Cambria" panose="02040503050406030204" pitchFamily="18" charset="0"/>
              </a:rPr>
              <a:t>our company</a:t>
            </a:r>
            <a:r>
              <a:rPr lang="en-US" sz="2400" dirty="0">
                <a:latin typeface="Cambria" panose="02040503050406030204" pitchFamily="18" charset="0"/>
                <a:cs typeface="Cambria" panose="02040503050406030204" pitchFamily="18" charset="0"/>
              </a:rPr>
              <a:t> to </a:t>
            </a:r>
            <a:r>
              <a:rPr lang="en-GB" altLang="en-US" sz="2400" dirty="0">
                <a:latin typeface="Cambria" panose="02040503050406030204" pitchFamily="18" charset="0"/>
                <a:cs typeface="Cambria" panose="02040503050406030204" pitchFamily="18" charset="0"/>
              </a:rPr>
              <a:t>ensure</a:t>
            </a:r>
            <a:r>
              <a:rPr lang="en-US" sz="2400" dirty="0">
                <a:latin typeface="Cambria" panose="02040503050406030204" pitchFamily="18" charset="0"/>
                <a:cs typeface="Cambria" panose="02040503050406030204" pitchFamily="18" charset="0"/>
              </a:rPr>
              <a:t> constant fuel supply by deploying technologically advanced solutions to the fuel retail industry.</a:t>
            </a:r>
            <a:endParaRPr lang="en-US" sz="2400" dirty="0">
              <a:latin typeface="Cambria" panose="02040503050406030204" pitchFamily="18" charset="0"/>
              <a:cs typeface="Cambria" panose="02040503050406030204" pitchFamily="18" charset="0"/>
            </a:endParaRPr>
          </a:p>
          <a:p>
            <a:pPr algn="just">
              <a:buNone/>
            </a:pPr>
            <a:r>
              <a:rPr lang="en-US" sz="2400" dirty="0">
                <a:latin typeface="Cambria" panose="02040503050406030204" pitchFamily="18" charset="0"/>
                <a:cs typeface="Cambria" panose="02040503050406030204" pitchFamily="18" charset="0"/>
              </a:rPr>
              <a:t>    Our A.F.R.O Stations are 24hr  </a:t>
            </a:r>
            <a:r>
              <a:rPr lang="en-GB" altLang="en-US" sz="2400" dirty="0">
                <a:latin typeface="Cambria" panose="02040503050406030204" pitchFamily="18" charset="0"/>
                <a:cs typeface="Cambria" panose="02040503050406030204" pitchFamily="18" charset="0"/>
              </a:rPr>
              <a:t>reta</a:t>
            </a:r>
            <a:r>
              <a:rPr lang="en-US" sz="2400" dirty="0">
                <a:latin typeface="Cambria" panose="02040503050406030204" pitchFamily="18" charset="0"/>
                <a:cs typeface="Cambria" panose="02040503050406030204" pitchFamily="18" charset="0"/>
              </a:rPr>
              <a:t>il outlets that</a:t>
            </a:r>
            <a:r>
              <a:rPr lang="en-GB" altLang="en-US" sz="2400" dirty="0">
                <a:latin typeface="Cambria" panose="02040503050406030204" pitchFamily="18" charset="0"/>
                <a:cs typeface="Cambria" panose="02040503050406030204" pitchFamily="18" charset="0"/>
              </a:rPr>
              <a:t> can also</a:t>
            </a:r>
            <a:r>
              <a:rPr lang="en-US" sz="2400" dirty="0">
                <a:latin typeface="Cambria" panose="02040503050406030204" pitchFamily="18" charset="0"/>
                <a:cs typeface="Cambria" panose="02040503050406030204" pitchFamily="18" charset="0"/>
              </a:rPr>
              <a:t> use the </a:t>
            </a:r>
            <a:r>
              <a:rPr lang="en-US" sz="2400" b="1" dirty="0">
                <a:latin typeface="Cambria" panose="02040503050406030204" pitchFamily="18" charset="0"/>
                <a:cs typeface="Cambria" panose="02040503050406030204" pitchFamily="18" charset="0"/>
              </a:rPr>
              <a:t> </a:t>
            </a:r>
            <a:r>
              <a:rPr lang="en-US" sz="2400" dirty="0">
                <a:latin typeface="Cambria" panose="02040503050406030204" pitchFamily="18" charset="0"/>
                <a:cs typeface="Cambria" panose="02040503050406030204" pitchFamily="18" charset="0"/>
              </a:rPr>
              <a:t>Automated Dispenser Pumps and Fuel Card</a:t>
            </a:r>
            <a:r>
              <a:rPr lang="en-GB" altLang="en-US" sz="2400" dirty="0">
                <a:latin typeface="Cambria" panose="02040503050406030204" pitchFamily="18" charset="0"/>
                <a:cs typeface="Cambria" panose="02040503050406030204" pitchFamily="18" charset="0"/>
              </a:rPr>
              <a:t>s</a:t>
            </a:r>
            <a:r>
              <a:rPr lang="en-US" sz="2400" dirty="0">
                <a:latin typeface="Cambria" panose="02040503050406030204" pitchFamily="18" charset="0"/>
                <a:cs typeface="Cambria" panose="02040503050406030204" pitchFamily="18" charset="0"/>
              </a:rPr>
              <a:t> for their operations. These retail outlets are useful in serving customers within busy, developed and urbanized communities.</a:t>
            </a:r>
            <a:endParaRPr lang="en-US" sz="2400" dirty="0">
              <a:latin typeface="Cambria" panose="02040503050406030204" pitchFamily="18" charset="0"/>
              <a:cs typeface="Cambria" panose="02040503050406030204" pitchFamily="18" charset="0"/>
            </a:endParaRPr>
          </a:p>
          <a:p>
            <a:pPr algn="just">
              <a:buNone/>
            </a:pPr>
            <a:r>
              <a:rPr lang="en-US" sz="2400" dirty="0">
                <a:latin typeface="Cambria" panose="02040503050406030204" pitchFamily="18" charset="0"/>
                <a:cs typeface="Cambria" panose="02040503050406030204" pitchFamily="18" charset="0"/>
              </a:rPr>
              <a:t>    The purpose of this project is to present the equipment, technology, outline the advantages, safety operations and to create an excellent means of market territory expansion for any Oil Marketing Company willing to engage our company to deploy the AFR’s in the market.  </a:t>
            </a:r>
            <a:endParaRPr lang="en-US" sz="2400" dirty="0">
              <a:latin typeface="Cambria" panose="02040503050406030204" pitchFamily="18" charset="0"/>
              <a:cs typeface="Cambria" panose="02040503050406030204" pitchFamily="18" charset="0"/>
            </a:endParaRPr>
          </a:p>
        </p:txBody>
      </p:sp>
      <p:sp>
        <p:nvSpPr>
          <p:cNvPr id="4" name="Slide Number Placeholder 3"/>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S</a:t>
            </a:r>
            <a:r>
              <a:rPr lang="en-GB" alt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OLUTION</a:t>
            </a:r>
            <a:r>
              <a:rPr 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 </a:t>
            </a:r>
            <a:r>
              <a:rPr lang="en-GB" alt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FEATURES</a:t>
            </a:r>
            <a:endParaRPr lang="en-GB" alt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
        <p:nvSpPr>
          <p:cNvPr id="3" name="Content Placeholder 2"/>
          <p:cNvSpPr>
            <a:spLocks noGrp="1"/>
          </p:cNvSpPr>
          <p:nvPr>
            <p:ph idx="1"/>
          </p:nvPr>
        </p:nvSpPr>
        <p:spPr>
          <a:xfrm>
            <a:off x="472611" y="990600"/>
            <a:ext cx="8229600" cy="4724399"/>
          </a:xfrm>
        </p:spPr>
        <p:txBody>
          <a:bodyPr>
            <a:noAutofit/>
          </a:bodyPr>
          <a:lstStyle/>
          <a:p>
            <a:pPr>
              <a:buNone/>
            </a:pPr>
            <a:endParaRPr lang="en-US" sz="2800" dirty="0">
              <a:latin typeface="Cambria" panose="02040503050406030204" pitchFamily="18" charset="0"/>
              <a:cs typeface="Cambria" panose="02040503050406030204" pitchFamily="18" charset="0"/>
            </a:endParaRPr>
          </a:p>
          <a:p>
            <a:pPr>
              <a:buNone/>
            </a:pPr>
            <a:r>
              <a:rPr lang="en-US" sz="2800" dirty="0">
                <a:latin typeface="Cambria" panose="02040503050406030204" pitchFamily="18" charset="0"/>
                <a:cs typeface="Cambria" panose="02040503050406030204" pitchFamily="18" charset="0"/>
              </a:rPr>
              <a:t>The Characteristics of our Automated Fuel Retail Outlets(</a:t>
            </a:r>
            <a:r>
              <a:rPr lang="en-US" sz="2800" b="1" dirty="0">
                <a:latin typeface="Cambria" panose="02040503050406030204" pitchFamily="18" charset="0"/>
                <a:cs typeface="Cambria" panose="02040503050406030204" pitchFamily="18" charset="0"/>
              </a:rPr>
              <a:t>AFRO</a:t>
            </a:r>
            <a:r>
              <a:rPr lang="en-US" sz="2800" dirty="0">
                <a:latin typeface="Cambria" panose="02040503050406030204" pitchFamily="18" charset="0"/>
                <a:cs typeface="Cambria" panose="02040503050406030204" pitchFamily="18" charset="0"/>
              </a:rPr>
              <a:t>) Stations:</a:t>
            </a:r>
            <a:endParaRPr lang="en-US" sz="2800" dirty="0">
              <a:latin typeface="Cambria" panose="02040503050406030204" pitchFamily="18" charset="0"/>
              <a:cs typeface="Cambria" panose="02040503050406030204" pitchFamily="18" charset="0"/>
            </a:endParaRPr>
          </a:p>
          <a:p>
            <a:r>
              <a:rPr lang="en-US" sz="2800" dirty="0">
                <a:solidFill>
                  <a:srgbClr val="FF0000"/>
                </a:solidFill>
                <a:latin typeface="Cambria" panose="02040503050406030204" pitchFamily="18" charset="0"/>
                <a:cs typeface="Cambria" panose="02040503050406030204" pitchFamily="18" charset="0"/>
              </a:rPr>
              <a:t>Modern equipment</a:t>
            </a:r>
            <a:endParaRPr lang="en-US" sz="2800" dirty="0">
              <a:solidFill>
                <a:srgbClr val="FF0000"/>
              </a:solidFill>
              <a:latin typeface="Cambria" panose="02040503050406030204" pitchFamily="18" charset="0"/>
              <a:cs typeface="Cambria" panose="02040503050406030204" pitchFamily="18" charset="0"/>
            </a:endParaRPr>
          </a:p>
          <a:p>
            <a:r>
              <a:rPr lang="en-US" sz="2800" dirty="0">
                <a:solidFill>
                  <a:srgbClr val="FF0000"/>
                </a:solidFill>
                <a:latin typeface="Cambria" panose="02040503050406030204" pitchFamily="18" charset="0"/>
                <a:cs typeface="Cambria" panose="02040503050406030204" pitchFamily="18" charset="0"/>
              </a:rPr>
              <a:t>Safe delivery system to clients</a:t>
            </a:r>
            <a:endParaRPr lang="en-US" sz="2800" dirty="0">
              <a:solidFill>
                <a:srgbClr val="FF0000"/>
              </a:solidFill>
              <a:latin typeface="Cambria" panose="02040503050406030204" pitchFamily="18" charset="0"/>
              <a:cs typeface="Cambria" panose="02040503050406030204" pitchFamily="18" charset="0"/>
            </a:endParaRPr>
          </a:p>
          <a:p>
            <a:r>
              <a:rPr lang="en-US" sz="2800" dirty="0">
                <a:solidFill>
                  <a:srgbClr val="FF0000"/>
                </a:solidFill>
                <a:latin typeface="Cambria" panose="02040503050406030204" pitchFamily="18" charset="0"/>
                <a:cs typeface="Cambria" panose="02040503050406030204" pitchFamily="18" charset="0"/>
              </a:rPr>
              <a:t>No environmental degradation risk</a:t>
            </a:r>
            <a:endParaRPr lang="en-US" sz="2800" dirty="0">
              <a:solidFill>
                <a:srgbClr val="FF0000"/>
              </a:solidFill>
              <a:latin typeface="Cambria" panose="02040503050406030204" pitchFamily="18" charset="0"/>
              <a:cs typeface="Cambria" panose="02040503050406030204" pitchFamily="18" charset="0"/>
            </a:endParaRPr>
          </a:p>
          <a:p>
            <a:r>
              <a:rPr lang="en-US" sz="2800" dirty="0">
                <a:solidFill>
                  <a:srgbClr val="FF0000"/>
                </a:solidFill>
                <a:latin typeface="Cambria" panose="02040503050406030204" pitchFamily="18" charset="0"/>
                <a:cs typeface="Cambria" panose="02040503050406030204" pitchFamily="18" charset="0"/>
              </a:rPr>
              <a:t>Regulated operations within a highly competitive industry</a:t>
            </a:r>
            <a:endParaRPr lang="en-US" sz="2800" dirty="0">
              <a:solidFill>
                <a:srgbClr val="FF0000"/>
              </a:solidFill>
              <a:latin typeface="Cambria" panose="02040503050406030204" pitchFamily="18" charset="0"/>
              <a:cs typeface="Cambria" panose="02040503050406030204" pitchFamily="18" charset="0"/>
            </a:endParaRPr>
          </a:p>
          <a:p>
            <a:r>
              <a:rPr lang="en-GB" altLang="en-US" sz="2800" dirty="0">
                <a:solidFill>
                  <a:srgbClr val="FF0000"/>
                </a:solidFill>
                <a:latin typeface="Cambria" panose="02040503050406030204" pitchFamily="18" charset="0"/>
                <a:cs typeface="Cambria" panose="02040503050406030204" pitchFamily="18" charset="0"/>
              </a:rPr>
              <a:t>Economical and Quick Deployment Assured</a:t>
            </a:r>
            <a:endParaRPr lang="en-GB" altLang="en-US" sz="2800" dirty="0">
              <a:solidFill>
                <a:srgbClr val="FF0000"/>
              </a:solidFill>
              <a:latin typeface="Cambria" panose="02040503050406030204" pitchFamily="18" charset="0"/>
              <a:cs typeface="Cambria" panose="02040503050406030204" pitchFamily="18" charset="0"/>
            </a:endParaRPr>
          </a:p>
        </p:txBody>
      </p:sp>
      <p:sp>
        <p:nvSpPr>
          <p:cNvPr id="4" name="Slide Number Placeholder 3"/>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OPPORTUNITY</a:t>
            </a:r>
            <a:endParaRPr lang="en-US" sz="3600"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
        <p:nvSpPr>
          <p:cNvPr id="3" name="Content Placeholder 2"/>
          <p:cNvSpPr>
            <a:spLocks noGrp="1"/>
          </p:cNvSpPr>
          <p:nvPr>
            <p:ph idx="1"/>
          </p:nvPr>
        </p:nvSpPr>
        <p:spPr>
          <a:xfrm>
            <a:off x="304800" y="1447800"/>
            <a:ext cx="8458200" cy="4419600"/>
          </a:xfrm>
        </p:spPr>
        <p:txBody>
          <a:bodyPr>
            <a:normAutofit/>
          </a:bodyPr>
          <a:lstStyle/>
          <a:p>
            <a:pPr algn="just">
              <a:buNone/>
            </a:pPr>
            <a:r>
              <a:rPr lang="en-US" sz="2800" dirty="0">
                <a:latin typeface="Cambria" panose="02040503050406030204" pitchFamily="18" charset="0"/>
                <a:cs typeface="Cambria" panose="02040503050406030204" pitchFamily="18" charset="0"/>
              </a:rPr>
              <a:t>     This project is not merely the solution to address the challenges mentioned but also assures immense </a:t>
            </a:r>
            <a:r>
              <a:rPr lang="en-US" sz="2800" b="1" dirty="0">
                <a:latin typeface="Cambria" panose="02040503050406030204" pitchFamily="18" charset="0"/>
                <a:cs typeface="Cambria" panose="02040503050406030204" pitchFamily="18" charset="0"/>
              </a:rPr>
              <a:t>Economic </a:t>
            </a:r>
            <a:r>
              <a:rPr lang="en-US" sz="2800" dirty="0">
                <a:latin typeface="Cambria" panose="02040503050406030204" pitchFamily="18" charset="0"/>
                <a:cs typeface="Cambria" panose="02040503050406030204" pitchFamily="18" charset="0"/>
              </a:rPr>
              <a:t>and </a:t>
            </a:r>
            <a:r>
              <a:rPr lang="en-US" sz="2800" b="1" dirty="0">
                <a:latin typeface="Cambria" panose="02040503050406030204" pitchFamily="18" charset="0"/>
                <a:cs typeface="Cambria" panose="02040503050406030204" pitchFamily="18" charset="0"/>
              </a:rPr>
              <a:t>Environmental benefits </a:t>
            </a:r>
            <a:r>
              <a:rPr lang="en-US" sz="2800" dirty="0">
                <a:latin typeface="Cambria" panose="02040503050406030204" pitchFamily="18" charset="0"/>
                <a:cs typeface="Cambria" panose="02040503050406030204" pitchFamily="18" charset="0"/>
              </a:rPr>
              <a:t>in addition to the highly lucrative business venture for </a:t>
            </a:r>
            <a:r>
              <a:rPr lang="en-GB" altLang="en-US" sz="2800" b="1" dirty="0">
                <a:latin typeface="Cambria" panose="02040503050406030204" pitchFamily="18" charset="0"/>
                <a:cs typeface="Cambria" panose="02040503050406030204" pitchFamily="18" charset="0"/>
              </a:rPr>
              <a:t>NNPC</a:t>
            </a:r>
            <a:r>
              <a:rPr lang="en-US" sz="2800" dirty="0">
                <a:latin typeface="Cambria" panose="02040503050406030204" pitchFamily="18" charset="0"/>
                <a:cs typeface="Cambria" panose="02040503050406030204" pitchFamily="18" charset="0"/>
              </a:rPr>
              <a:t> in business with </a:t>
            </a:r>
            <a:r>
              <a:rPr lang="en-GB" altLang="en-US" sz="2800" dirty="0">
                <a:latin typeface="Cambria" panose="02040503050406030204" pitchFamily="18" charset="0"/>
                <a:cs typeface="Cambria" panose="02040503050406030204" pitchFamily="18" charset="0"/>
              </a:rPr>
              <a:t>Cloritus International Concepts</a:t>
            </a:r>
            <a:r>
              <a:rPr lang="en-US" sz="2800" dirty="0">
                <a:latin typeface="Cambria" panose="02040503050406030204" pitchFamily="18" charset="0"/>
                <a:cs typeface="Cambria" panose="02040503050406030204" pitchFamily="18" charset="0"/>
              </a:rPr>
              <a:t> Ltd.</a:t>
            </a:r>
            <a:endParaRPr lang="en-US" sz="2800" dirty="0">
              <a:latin typeface="Cambria" panose="02040503050406030204" pitchFamily="18" charset="0"/>
              <a:cs typeface="Cambria" panose="02040503050406030204" pitchFamily="18" charset="0"/>
            </a:endParaRPr>
          </a:p>
          <a:p>
            <a:pPr algn="just">
              <a:buNone/>
            </a:pPr>
            <a:r>
              <a:rPr lang="en-US" sz="2800" dirty="0">
                <a:latin typeface="Cambria" panose="02040503050406030204" pitchFamily="18" charset="0"/>
                <a:cs typeface="Cambria" panose="02040503050406030204" pitchFamily="18" charset="0"/>
              </a:rPr>
              <a:t>    The opportunity to create wealth by providing sustainable solutions to our customers is the drive and guarantee for our success as a business.</a:t>
            </a:r>
            <a:endParaRPr lang="en-US" sz="2800" dirty="0">
              <a:latin typeface="Cambria" panose="02040503050406030204" pitchFamily="18" charset="0"/>
              <a:cs typeface="Cambria" panose="02040503050406030204" pitchFamily="18" charset="0"/>
            </a:endParaRPr>
          </a:p>
        </p:txBody>
      </p:sp>
      <p:sp>
        <p:nvSpPr>
          <p:cNvPr id="4" name="Slide Number Placeholder 3"/>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a:normAutofit/>
          </a:bodyPr>
          <a:lstStyle/>
          <a:p>
            <a:r>
              <a:rPr 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rPr>
              <a:t>ECONOMIC BENEFITS</a:t>
            </a:r>
            <a:endParaRPr lang="en-US" sz="3600" b="1" dirty="0">
              <a:solidFill>
                <a:schemeClr val="accent6">
                  <a:lumMod val="75000"/>
                </a:schemeClr>
              </a:solidFill>
              <a:effectLst>
                <a:outerShdw blurRad="38100" dist="38100" dir="2700000" algn="tl">
                  <a:srgbClr val="000000">
                    <a:alpha val="43137"/>
                  </a:srgbClr>
                </a:outerShdw>
              </a:effectLst>
              <a:latin typeface="Elephant" panose="02020904090505020303" pitchFamily="18" charset="0"/>
            </a:endParaRPr>
          </a:p>
        </p:txBody>
      </p:sp>
      <p:sp>
        <p:nvSpPr>
          <p:cNvPr id="3" name="Content Placeholder 2"/>
          <p:cNvSpPr>
            <a:spLocks noGrp="1"/>
          </p:cNvSpPr>
          <p:nvPr>
            <p:ph idx="1"/>
          </p:nvPr>
        </p:nvSpPr>
        <p:spPr>
          <a:xfrm>
            <a:off x="457200" y="914400"/>
            <a:ext cx="8229600" cy="5316855"/>
          </a:xfrm>
        </p:spPr>
        <p:txBody>
          <a:bodyPr>
            <a:noAutofit/>
          </a:bodyPr>
          <a:lstStyle/>
          <a:p>
            <a:pPr algn="just">
              <a:buNone/>
            </a:pPr>
            <a:r>
              <a:rPr lang="en-GB" altLang="en-US" sz="2400" b="1" dirty="0">
                <a:latin typeface="Cambria" panose="02040503050406030204" pitchFamily="18" charset="0"/>
                <a:cs typeface="Cambria" panose="02040503050406030204" pitchFamily="18" charset="0"/>
                <a:sym typeface="+mn-ea"/>
              </a:rPr>
              <a:t>EMPLOYMENT OPPORTUNITIES</a:t>
            </a:r>
            <a:endParaRPr lang="en-US" sz="2400" b="1" dirty="0">
              <a:latin typeface="Cambria" panose="02040503050406030204" pitchFamily="18" charset="0"/>
              <a:cs typeface="Cambria" panose="02040503050406030204" pitchFamily="18" charset="0"/>
            </a:endParaRPr>
          </a:p>
          <a:p>
            <a:pPr algn="just">
              <a:buNone/>
            </a:pPr>
            <a:r>
              <a:rPr lang="en-US" sz="2400" dirty="0">
                <a:latin typeface="Cambria" panose="02040503050406030204" pitchFamily="18" charset="0"/>
                <a:cs typeface="Cambria" panose="02040503050406030204" pitchFamily="18" charset="0"/>
                <a:sym typeface="+mn-ea"/>
              </a:rPr>
              <a:t>     The deployment of the </a:t>
            </a:r>
            <a:r>
              <a:rPr lang="en-US" sz="2400" b="1" dirty="0">
                <a:latin typeface="Cambria" panose="02040503050406030204" pitchFamily="18" charset="0"/>
                <a:cs typeface="Cambria" panose="02040503050406030204" pitchFamily="18" charset="0"/>
                <a:sym typeface="+mn-ea"/>
              </a:rPr>
              <a:t>A.F.R.O Stations</a:t>
            </a:r>
            <a:r>
              <a:rPr lang="en-US" sz="2400" dirty="0">
                <a:latin typeface="Cambria" panose="02040503050406030204" pitchFamily="18" charset="0"/>
                <a:cs typeface="Cambria" panose="02040503050406030204" pitchFamily="18" charset="0"/>
                <a:sym typeface="+mn-ea"/>
              </a:rPr>
              <a:t> to operate on 24-hour basis will </a:t>
            </a:r>
            <a:r>
              <a:rPr lang="en-GB" altLang="en-US" sz="2400" dirty="0">
                <a:latin typeface="Cambria" panose="02040503050406030204" pitchFamily="18" charset="0"/>
                <a:cs typeface="Cambria" panose="02040503050406030204" pitchFamily="18" charset="0"/>
                <a:sym typeface="+mn-ea"/>
              </a:rPr>
              <a:t>create jobs will require security service at night and trained maintenance and support service personnel.</a:t>
            </a:r>
            <a:endParaRPr lang="en-US" sz="2400" b="1" dirty="0">
              <a:latin typeface="Cambria" panose="02040503050406030204" pitchFamily="18" charset="0"/>
              <a:cs typeface="Cambria" panose="02040503050406030204" pitchFamily="18" charset="0"/>
            </a:endParaRPr>
          </a:p>
          <a:p>
            <a:pPr algn="just">
              <a:buNone/>
            </a:pPr>
            <a:r>
              <a:rPr lang="en-US" sz="2400" b="1" dirty="0">
                <a:latin typeface="Cambria" panose="02040503050406030204" pitchFamily="18" charset="0"/>
                <a:cs typeface="Cambria" panose="02040503050406030204" pitchFamily="18" charset="0"/>
              </a:rPr>
              <a:t>GOVERNMENT REVENUES</a:t>
            </a:r>
            <a:endParaRPr lang="en-US" sz="2400" b="1" dirty="0">
              <a:latin typeface="Cambria" panose="02040503050406030204" pitchFamily="18" charset="0"/>
              <a:cs typeface="Cambria" panose="02040503050406030204" pitchFamily="18" charset="0"/>
            </a:endParaRPr>
          </a:p>
          <a:p>
            <a:pPr algn="just">
              <a:buNone/>
            </a:pPr>
            <a:r>
              <a:rPr lang="en-US" sz="2400" dirty="0">
                <a:latin typeface="Cambria" panose="02040503050406030204" pitchFamily="18" charset="0"/>
                <a:cs typeface="Cambria" panose="02040503050406030204" pitchFamily="18" charset="0"/>
              </a:rPr>
              <a:t>     The deployment of the </a:t>
            </a:r>
            <a:r>
              <a:rPr lang="en-US" sz="2400" b="1" dirty="0">
                <a:latin typeface="Cambria" panose="02040503050406030204" pitchFamily="18" charset="0"/>
                <a:cs typeface="Cambria" panose="02040503050406030204" pitchFamily="18" charset="0"/>
              </a:rPr>
              <a:t>A.F.R.O Stations</a:t>
            </a:r>
            <a:r>
              <a:rPr lang="en-US" sz="2400" dirty="0">
                <a:latin typeface="Cambria" panose="02040503050406030204" pitchFamily="18" charset="0"/>
                <a:cs typeface="Cambria" panose="02040503050406030204" pitchFamily="18" charset="0"/>
              </a:rPr>
              <a:t> to operate on 24-hour basis will enable the industry regulators to generate more revenue</a:t>
            </a:r>
            <a:r>
              <a:rPr lang="en-GB" altLang="en-US" sz="2400" dirty="0">
                <a:latin typeface="Cambria" panose="02040503050406030204" pitchFamily="18" charset="0"/>
                <a:cs typeface="Cambria" panose="02040503050406030204" pitchFamily="18" charset="0"/>
              </a:rPr>
              <a:t> through increased fuel sales</a:t>
            </a:r>
            <a:r>
              <a:rPr lang="en-US" sz="2400" dirty="0">
                <a:latin typeface="Cambria" panose="02040503050406030204" pitchFamily="18" charset="0"/>
                <a:cs typeface="Cambria" panose="02040503050406030204" pitchFamily="18" charset="0"/>
              </a:rPr>
              <a:t>.</a:t>
            </a:r>
            <a:endParaRPr lang="en-US" sz="2400" dirty="0">
              <a:latin typeface="Cambria" panose="02040503050406030204" pitchFamily="18" charset="0"/>
              <a:cs typeface="Cambria" panose="02040503050406030204" pitchFamily="18" charset="0"/>
            </a:endParaRPr>
          </a:p>
          <a:p>
            <a:pPr algn="just">
              <a:buNone/>
            </a:pPr>
            <a:r>
              <a:rPr lang="en-US" sz="2400" b="1" dirty="0">
                <a:latin typeface="Cambria" panose="02040503050406030204" pitchFamily="18" charset="0"/>
                <a:cs typeface="Cambria" panose="02040503050406030204" pitchFamily="18" charset="0"/>
              </a:rPr>
              <a:t> SAVINGS</a:t>
            </a:r>
            <a:r>
              <a:rPr lang="en-GB" altLang="en-US" sz="2400" b="1" dirty="0">
                <a:latin typeface="Cambria" panose="02040503050406030204" pitchFamily="18" charset="0"/>
                <a:cs typeface="Cambria" panose="02040503050406030204" pitchFamily="18" charset="0"/>
              </a:rPr>
              <a:t> BENEFITS</a:t>
            </a:r>
            <a:endParaRPr lang="en-US" sz="2400" b="1" dirty="0">
              <a:latin typeface="Cambria" panose="02040503050406030204" pitchFamily="18" charset="0"/>
              <a:cs typeface="Cambria" panose="02040503050406030204" pitchFamily="18" charset="0"/>
            </a:endParaRPr>
          </a:p>
          <a:p>
            <a:pPr algn="just">
              <a:buNone/>
            </a:pPr>
            <a:r>
              <a:rPr lang="en-US" sz="2400" dirty="0">
                <a:latin typeface="Cambria" panose="02040503050406030204" pitchFamily="18" charset="0"/>
                <a:cs typeface="Cambria" panose="02040503050406030204" pitchFamily="18" charset="0"/>
              </a:rPr>
              <a:t>	The adaption of the </a:t>
            </a:r>
            <a:r>
              <a:rPr lang="en-US" sz="2400" b="1" dirty="0">
                <a:latin typeface="Cambria" panose="02040503050406030204" pitchFamily="18" charset="0"/>
                <a:cs typeface="Cambria" panose="02040503050406030204" pitchFamily="18" charset="0"/>
              </a:rPr>
              <a:t>A.F.R.O Stations </a:t>
            </a:r>
            <a:r>
              <a:rPr lang="en-US" sz="2400" dirty="0">
                <a:latin typeface="Cambria" panose="02040503050406030204" pitchFamily="18" charset="0"/>
                <a:cs typeface="Cambria" panose="02040503050406030204" pitchFamily="18" charset="0"/>
              </a:rPr>
              <a:t>will give </a:t>
            </a:r>
            <a:r>
              <a:rPr lang="en-GB" altLang="en-US" sz="2400" dirty="0">
                <a:latin typeface="Cambria" panose="02040503050406030204" pitchFamily="18" charset="0"/>
                <a:cs typeface="Cambria" panose="02040503050406030204" pitchFamily="18" charset="0"/>
              </a:rPr>
              <a:t>you, our client (NNPC)</a:t>
            </a:r>
            <a:r>
              <a:rPr lang="en-US" sz="2400" dirty="0">
                <a:latin typeface="Cambria" panose="02040503050406030204" pitchFamily="18" charset="0"/>
                <a:cs typeface="Cambria" panose="02040503050406030204" pitchFamily="18" charset="0"/>
              </a:rPr>
              <a:t> significant savings on initial set up costs as compared to the cost of building traditional filling stations. </a:t>
            </a:r>
            <a:endParaRPr lang="en-US" sz="2400" dirty="0">
              <a:latin typeface="Cambria" panose="02040503050406030204" pitchFamily="18" charset="0"/>
              <a:cs typeface="Cambria" panose="02040503050406030204" pitchFamily="18" charset="0"/>
            </a:endParaRPr>
          </a:p>
          <a:p>
            <a:pPr algn="just">
              <a:buNone/>
            </a:pPr>
            <a:endParaRPr lang="en-US" sz="2400" dirty="0">
              <a:latin typeface="Cambria" panose="02040503050406030204" pitchFamily="18" charset="0"/>
              <a:cs typeface="Cambria" panose="02040503050406030204" pitchFamily="18" charset="0"/>
            </a:endParaRPr>
          </a:p>
        </p:txBody>
      </p:sp>
      <p:sp>
        <p:nvSpPr>
          <p:cNvPr id="4" name="Slide Number Placeholder 3"/>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533400" y="122237"/>
            <a:ext cx="8229600" cy="1143000"/>
          </a:xfrm>
          <a:prstGeom prst="rect">
            <a:avLst/>
          </a:prstGeom>
        </p:spPr>
        <p:txBody>
          <a:bodyP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3600" b="1" i="0" u="none" strike="noStrike" kern="1200" cap="none" spc="0" normalizeH="0" baseline="0" noProof="0" dirty="0">
                <a:ln>
                  <a:noFill/>
                </a:ln>
                <a:solidFill>
                  <a:schemeClr val="accent6">
                    <a:lumMod val="75000"/>
                  </a:schemeClr>
                </a:solidFill>
                <a:effectLst>
                  <a:outerShdw blurRad="38100" dist="38100" dir="2700000" algn="tl">
                    <a:srgbClr val="000000">
                      <a:alpha val="43137"/>
                    </a:srgbClr>
                  </a:outerShdw>
                </a:effectLst>
                <a:uLnTx/>
                <a:uFillTx/>
                <a:latin typeface="Elephant" panose="02020904090505020303" pitchFamily="18" charset="0"/>
                <a:ea typeface="+mj-ea"/>
                <a:cs typeface="+mj-cs"/>
              </a:rPr>
              <a:t>ENVIRONMENTAL BENEFITS</a:t>
            </a:r>
            <a:endParaRPr kumimoji="0" lang="en-US" sz="3600" b="1" i="0" u="none" strike="noStrike" kern="1200" cap="none" spc="0" normalizeH="0" baseline="0" noProof="0" dirty="0">
              <a:ln>
                <a:noFill/>
              </a:ln>
              <a:solidFill>
                <a:schemeClr val="accent6">
                  <a:lumMod val="75000"/>
                </a:schemeClr>
              </a:solidFill>
              <a:effectLst>
                <a:outerShdw blurRad="38100" dist="38100" dir="2700000" algn="tl">
                  <a:srgbClr val="000000">
                    <a:alpha val="43137"/>
                  </a:srgbClr>
                </a:outerShdw>
              </a:effectLst>
              <a:uLnTx/>
              <a:uFillTx/>
              <a:latin typeface="Elephant" panose="02020904090505020303" pitchFamily="18" charset="0"/>
              <a:ea typeface="+mj-ea"/>
              <a:cs typeface="+mj-cs"/>
            </a:endParaRPr>
          </a:p>
        </p:txBody>
      </p:sp>
      <p:sp>
        <p:nvSpPr>
          <p:cNvPr id="3" name="Content Placeholder 2"/>
          <p:cNvSpPr txBox="1"/>
          <p:nvPr/>
        </p:nvSpPr>
        <p:spPr>
          <a:xfrm>
            <a:off x="152400" y="838200"/>
            <a:ext cx="8686800" cy="4525963"/>
          </a:xfrm>
          <a:prstGeom prst="rect">
            <a:avLst/>
          </a:prstGeom>
        </p:spPr>
        <p:txBody>
          <a:bodyPr>
            <a:normAutofit/>
          </a:bodyPr>
          <a:lstStyle/>
          <a:p>
            <a:pPr marL="342900" marR="0" lvl="0" indent="-34290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US" sz="2800" b="1"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rPr>
              <a:t>      SAFETY</a:t>
            </a:r>
            <a:r>
              <a:rPr kumimoji="0" lang="en-US" sz="2800" b="1" i="0" u="none" strike="noStrike" kern="1200" cap="none" spc="0" normalizeH="0" noProof="0" dirty="0">
                <a:ln>
                  <a:noFill/>
                </a:ln>
                <a:solidFill>
                  <a:schemeClr val="tx1"/>
                </a:solidFill>
                <a:effectLst/>
                <a:uLnTx/>
                <a:uFillTx/>
                <a:latin typeface="Cambria" panose="02040503050406030204" pitchFamily="18" charset="0"/>
                <a:ea typeface="+mn-ea"/>
                <a:cs typeface="Cambria" panose="02040503050406030204" pitchFamily="18" charset="0"/>
              </a:rPr>
              <a:t> AND SECURITY</a:t>
            </a:r>
            <a:endParaRPr kumimoji="0" lang="en-US" sz="2800" b="1"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endParaRPr>
          </a:p>
          <a:p>
            <a:pPr marL="342900" marR="0" lvl="0" indent="-34290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US" sz="2400" b="0"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rPr>
              <a:t>    </a:t>
            </a:r>
            <a:r>
              <a:rPr lang="en-US" sz="2400" dirty="0">
                <a:latin typeface="Cambria" panose="02040503050406030204" pitchFamily="18" charset="0"/>
                <a:cs typeface="Cambria" panose="02040503050406030204" pitchFamily="18" charset="0"/>
              </a:rPr>
              <a:t>	</a:t>
            </a:r>
            <a:r>
              <a:rPr kumimoji="0" lang="en-US" sz="2400" b="0"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rPr>
              <a:t> The</a:t>
            </a:r>
            <a:r>
              <a:rPr kumimoji="0" lang="en-US" sz="2400" b="0" i="0" u="none" strike="noStrike" kern="1200" cap="none" spc="0" normalizeH="0" noProof="0" dirty="0">
                <a:ln>
                  <a:noFill/>
                </a:ln>
                <a:solidFill>
                  <a:schemeClr val="tx1"/>
                </a:solidFill>
                <a:effectLst/>
                <a:uLnTx/>
                <a:uFillTx/>
                <a:latin typeface="Cambria" panose="02040503050406030204" pitchFamily="18" charset="0"/>
                <a:ea typeface="+mn-ea"/>
                <a:cs typeface="Cambria" panose="02040503050406030204" pitchFamily="18" charset="0"/>
              </a:rPr>
              <a:t> delivery system of the </a:t>
            </a:r>
            <a:r>
              <a:rPr kumimoji="0" lang="en-US" sz="2400" b="1" i="0" u="none" strike="noStrike" kern="1200" cap="none" spc="0" normalizeH="0" noProof="0" dirty="0">
                <a:ln>
                  <a:noFill/>
                </a:ln>
                <a:solidFill>
                  <a:schemeClr val="tx1"/>
                </a:solidFill>
                <a:effectLst/>
                <a:uLnTx/>
                <a:uFillTx/>
                <a:latin typeface="Cambria" panose="02040503050406030204" pitchFamily="18" charset="0"/>
                <a:ea typeface="+mn-ea"/>
                <a:cs typeface="Cambria" panose="02040503050406030204" pitchFamily="18" charset="0"/>
              </a:rPr>
              <a:t>A.F.R.O</a:t>
            </a:r>
            <a:r>
              <a:rPr lang="en-US" sz="2400" b="1" dirty="0">
                <a:latin typeface="Cambria" panose="02040503050406030204" pitchFamily="18" charset="0"/>
                <a:cs typeface="Cambria" panose="02040503050406030204" pitchFamily="18" charset="0"/>
              </a:rPr>
              <a:t> Stations </a:t>
            </a:r>
            <a:r>
              <a:rPr kumimoji="0" lang="en-US" sz="2400" b="0" i="0" u="none" strike="noStrike" kern="1200" cap="none" spc="0" normalizeH="0" noProof="0" dirty="0">
                <a:ln>
                  <a:noFill/>
                </a:ln>
                <a:solidFill>
                  <a:schemeClr val="tx1"/>
                </a:solidFill>
                <a:effectLst/>
                <a:uLnTx/>
                <a:uFillTx/>
                <a:latin typeface="Cambria" panose="02040503050406030204" pitchFamily="18" charset="0"/>
                <a:ea typeface="+mn-ea"/>
                <a:cs typeface="Cambria" panose="02040503050406030204" pitchFamily="18" charset="0"/>
              </a:rPr>
              <a:t>will greatly </a:t>
            </a:r>
            <a:r>
              <a:rPr lang="en-US" sz="2400" dirty="0">
                <a:latin typeface="Cambria" panose="02040503050406030204" pitchFamily="18" charset="0"/>
                <a:cs typeface="Cambria" panose="02040503050406030204" pitchFamily="18" charset="0"/>
              </a:rPr>
              <a:t>reduce the risk of the occurrence of any disaster as compared to the current system being used.</a:t>
            </a:r>
            <a:endParaRPr kumimoji="0" lang="en-US" sz="2400" b="0"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endParaRPr>
          </a:p>
          <a:p>
            <a:pPr marL="342900" marR="0" lvl="0" indent="-34290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lang="en-US" sz="2400" dirty="0">
                <a:latin typeface="Cambria" panose="02040503050406030204" pitchFamily="18" charset="0"/>
                <a:cs typeface="Cambria" panose="02040503050406030204" pitchFamily="18" charset="0"/>
              </a:rPr>
              <a:t>     </a:t>
            </a:r>
            <a:r>
              <a:rPr kumimoji="0" lang="en-US" sz="2400" b="0"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rPr>
              <a:t>The</a:t>
            </a:r>
            <a:r>
              <a:rPr kumimoji="0" lang="en-US" sz="2400" b="0" i="0" u="none" strike="noStrike" kern="1200" cap="none" spc="0" normalizeH="0" noProof="0" dirty="0">
                <a:ln>
                  <a:noFill/>
                </a:ln>
                <a:solidFill>
                  <a:schemeClr val="tx1"/>
                </a:solidFill>
                <a:effectLst/>
                <a:uLnTx/>
                <a:uFillTx/>
                <a:latin typeface="Cambria" panose="02040503050406030204" pitchFamily="18" charset="0"/>
                <a:ea typeface="+mn-ea"/>
                <a:cs typeface="Cambria" panose="02040503050406030204" pitchFamily="18" charset="0"/>
              </a:rPr>
              <a:t> A.F.R.O</a:t>
            </a:r>
            <a:r>
              <a:rPr lang="en-US" sz="2400" dirty="0">
                <a:latin typeface="Cambria" panose="02040503050406030204" pitchFamily="18" charset="0"/>
                <a:cs typeface="Cambria" panose="02040503050406030204" pitchFamily="18" charset="0"/>
              </a:rPr>
              <a:t> Stations</a:t>
            </a:r>
            <a:r>
              <a:rPr kumimoji="0" lang="en-US" sz="2400" b="0" i="0" u="none" strike="noStrike" kern="1200" cap="none" spc="0" normalizeH="0" noProof="0" dirty="0">
                <a:ln>
                  <a:noFill/>
                </a:ln>
                <a:solidFill>
                  <a:schemeClr val="tx1"/>
                </a:solidFill>
                <a:effectLst/>
                <a:uLnTx/>
                <a:uFillTx/>
                <a:latin typeface="Cambria" panose="02040503050406030204" pitchFamily="18" charset="0"/>
                <a:ea typeface="+mn-ea"/>
                <a:cs typeface="Cambria" panose="02040503050406030204" pitchFamily="18" charset="0"/>
              </a:rPr>
              <a:t> are a </a:t>
            </a:r>
            <a:r>
              <a:rPr lang="en-US" sz="2400" dirty="0">
                <a:latin typeface="Cambria" panose="02040503050406030204" pitchFamily="18" charset="0"/>
                <a:cs typeface="Cambria" panose="02040503050406030204" pitchFamily="18" charset="0"/>
              </a:rPr>
              <a:t>safer an</a:t>
            </a:r>
            <a:r>
              <a:rPr lang="en-GB" altLang="en-US" sz="2400" dirty="0">
                <a:latin typeface="Cambria" panose="02040503050406030204" pitchFamily="18" charset="0"/>
                <a:cs typeface="Cambria" panose="02040503050406030204" pitchFamily="18" charset="0"/>
              </a:rPr>
              <a:t>d</a:t>
            </a:r>
            <a:r>
              <a:rPr lang="en-US" sz="2400" dirty="0">
                <a:latin typeface="Cambria" panose="02040503050406030204" pitchFamily="18" charset="0"/>
                <a:cs typeface="Cambria" panose="02040503050406030204" pitchFamily="18" charset="0"/>
              </a:rPr>
              <a:t> secure as well as</a:t>
            </a:r>
            <a:r>
              <a:rPr kumimoji="0" lang="en-US" sz="2400" b="0" i="0" u="none" strike="noStrike" kern="1200" cap="none" spc="0" normalizeH="0" noProof="0" dirty="0">
                <a:ln>
                  <a:noFill/>
                </a:ln>
                <a:solidFill>
                  <a:schemeClr val="tx1"/>
                </a:solidFill>
                <a:effectLst/>
                <a:uLnTx/>
                <a:uFillTx/>
                <a:latin typeface="Cambria" panose="02040503050406030204" pitchFamily="18" charset="0"/>
                <a:ea typeface="+mn-ea"/>
                <a:cs typeface="Cambria" panose="02040503050406030204" pitchFamily="18" charset="0"/>
              </a:rPr>
              <a:t> environmentally friendlier delivery system.</a:t>
            </a:r>
            <a:endParaRPr kumimoji="0" lang="en-US" sz="2400" b="0"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endParaRPr>
          </a:p>
          <a:p>
            <a:pPr marL="342900" marR="0" lvl="0" indent="-34290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endParaRPr kumimoji="0" lang="en-US" sz="2400" b="0"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endParaRPr>
          </a:p>
          <a:p>
            <a:pPr marL="342900" marR="0" lvl="0" indent="-34290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US" sz="2400" b="0"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rPr>
              <a:t>      </a:t>
            </a:r>
            <a:endParaRPr kumimoji="0" lang="en-US" sz="2400" b="0" i="0" u="none" strike="noStrike" kern="1200" cap="none" spc="0" normalizeH="0" baseline="0" noProof="0" dirty="0">
              <a:ln>
                <a:noFill/>
              </a:ln>
              <a:solidFill>
                <a:schemeClr val="tx1"/>
              </a:solidFill>
              <a:effectLst/>
              <a:uLnTx/>
              <a:uFillTx/>
              <a:latin typeface="Cambria" panose="02040503050406030204" pitchFamily="18" charset="0"/>
              <a:ea typeface="+mn-ea"/>
              <a:cs typeface="Cambria" panose="02040503050406030204" pitchFamily="18" charset="0"/>
            </a:endParaRPr>
          </a:p>
        </p:txBody>
      </p:sp>
      <p:pic>
        <p:nvPicPr>
          <p:cNvPr id="4" name="Picture 4"/>
          <p:cNvPicPr>
            <a:picLocks noChangeAspect="1" noChangeArrowheads="1"/>
          </p:cNvPicPr>
          <p:nvPr/>
        </p:nvPicPr>
        <p:blipFill>
          <a:blip r:embed="rId1"/>
          <a:srcRect/>
          <a:stretch>
            <a:fillRect/>
          </a:stretch>
        </p:blipFill>
        <p:spPr bwMode="auto">
          <a:xfrm>
            <a:off x="0" y="3810000"/>
            <a:ext cx="9143999" cy="2683794"/>
          </a:xfrm>
          <a:prstGeom prst="rect">
            <a:avLst/>
          </a:prstGeom>
          <a:noFill/>
          <a:ln w="9525">
            <a:noFill/>
            <a:miter lim="800000"/>
            <a:headEnd/>
            <a:tailEnd/>
          </a:ln>
          <a:effectLst/>
        </p:spPr>
      </p:pic>
      <p:sp>
        <p:nvSpPr>
          <p:cNvPr id="5" name="Slide Number Placeholder 4"/>
          <p:cNvSpPr>
            <a:spLocks noGrp="1"/>
          </p:cNvSpPr>
          <p:nvPr>
            <p:ph type="sldNum" sz="quarter" idx="12"/>
          </p:nvPr>
        </p:nvSpPr>
        <p:spPr/>
        <p:txBody>
          <a:bodyPr/>
          <a:lstStyle/>
          <a:p>
            <a:fld id="{D535EB13-60B4-4DB7-9EFD-2D12EB7E4BED}" type="slidenum">
              <a:rPr lang="en-US" smtClean="0"/>
            </a:fld>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6372</Words>
  <Application>WPS Presentation</Application>
  <PresentationFormat>On-screen Show (4:3)</PresentationFormat>
  <Paragraphs>186</Paragraphs>
  <Slides>21</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21</vt:i4>
      </vt:variant>
    </vt:vector>
  </HeadingPairs>
  <TitlesOfParts>
    <vt:vector size="33" baseType="lpstr">
      <vt:lpstr>Arial</vt:lpstr>
      <vt:lpstr>SimSun</vt:lpstr>
      <vt:lpstr>Wingdings</vt:lpstr>
      <vt:lpstr>Elephant</vt:lpstr>
      <vt:lpstr>Cambria</vt:lpstr>
      <vt:lpstr>Microsoft YaHei</vt:lpstr>
      <vt:lpstr>Arial Unicode MS</vt:lpstr>
      <vt:lpstr>Calibri</vt:lpstr>
      <vt:lpstr>Times New Roman</vt:lpstr>
      <vt:lpstr>Helvetica</vt:lpstr>
      <vt:lpstr>Wingdings</vt:lpstr>
      <vt:lpstr>Office Theme</vt:lpstr>
      <vt:lpstr>THE AUTOMATED FUEL  RETAIL OUTLETS PROJECT</vt:lpstr>
      <vt:lpstr>PowerPoint 演示文稿</vt:lpstr>
      <vt:lpstr>INTRODUCTION</vt:lpstr>
      <vt:lpstr>PowerPoint 演示文稿</vt:lpstr>
      <vt:lpstr>PROJECT BACKGROUND</vt:lpstr>
      <vt:lpstr>SOLUTION FEATURES</vt:lpstr>
      <vt:lpstr>OPPORTUNITY</vt:lpstr>
      <vt:lpstr>ECONOMIC BENEFITS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Efua Asiedu</dc:creator>
  <cp:lastModifiedBy>Sebastian Asiedu</cp:lastModifiedBy>
  <cp:revision>158</cp:revision>
  <dcterms:created xsi:type="dcterms:W3CDTF">2018-01-18T08:35:00Z</dcterms:created>
  <dcterms:modified xsi:type="dcterms:W3CDTF">2025-06-30T12:49:33Z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0EF1D957739C4F2BA38B2DCD4E5EB348_13</vt:lpwstr>
  </property>
  <property fmtid="{D5CDD505-2E9C-101B-9397-08002B2CF9AE}" pid="3" name="KSOProductBuildVer">
    <vt:lpwstr>2057-12.2.0.21546</vt:lpwstr>
  </property>
</Properties>
</file>

<file path=docProps/thumbnail.jpeg>
</file>